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Code Light"/>
      <p:regular r:id="rId30"/>
      <p:bold r:id="rId31"/>
    </p:embeddedFont>
    <p:embeddedFont>
      <p:font typeface="Roboto"/>
      <p:regular r:id="rId32"/>
      <p:bold r:id="rId33"/>
      <p:italic r:id="rId34"/>
      <p:boldItalic r:id="rId35"/>
    </p:embeddedFont>
    <p:embeddedFont>
      <p:font typeface="Bebas Neue"/>
      <p:regular r:id="rId36"/>
    </p:embeddedFont>
    <p:embeddedFont>
      <p:font typeface="Fira Sans Extra Condensed Medium"/>
      <p:regular r:id="rId37"/>
      <p:bold r:id="rId38"/>
      <p:italic r:id="rId39"/>
      <p:boldItalic r:id="rId40"/>
    </p:embeddedFont>
    <p:embeddedFont>
      <p:font typeface="Fira Code"/>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FiraCode-bold.fntdata"/><Relationship Id="rId41" Type="http://schemas.openxmlformats.org/officeDocument/2006/relationships/font" Target="fonts/FiraCode-regular.fntdata"/><Relationship Id="rId44" Type="http://schemas.openxmlformats.org/officeDocument/2006/relationships/font" Target="fonts/Oswald-bold.fntdata"/><Relationship Id="rId43"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CodeLight-bold.fntdata"/><Relationship Id="rId30" Type="http://schemas.openxmlformats.org/officeDocument/2006/relationships/font" Target="fonts/FiraCodeLight-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regular.fntdata"/><Relationship Id="rId36" Type="http://schemas.openxmlformats.org/officeDocument/2006/relationships/font" Target="fonts/BebasNeue-regular.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410ca89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0410ca8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fad8134eea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fad8134eea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1fea73c4d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1fea73c4d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chemeClr val="lt1"/>
                </a:highlight>
              </a:rPr>
              <a:t>There is a -0.499 correlation between SAT Math 75th percentile score and admission rate which is a moderately strong negative correlation. On the scatter plot, we can see an overall negative correlation between SAT MATH 75th percentile score and admission rate. There is a -0.484 correlation between SAT Critical Reading 75th percentile score and admission rate which is also a moderately strong negative correlation. On the scatter plot, we can see an overall negative correlation between SAT Critical Reading 75th percentile score and admission rate.</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This makes sense because schools that are more competitive to get into will usually take students with higher SAT scores.</a:t>
            </a:r>
            <a:endParaRPr sz="1050">
              <a:solidFill>
                <a:schemeClr val="dk1"/>
              </a:solidFill>
              <a:highlight>
                <a:schemeClr val="lt1"/>
              </a:highlight>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0412988eb9_4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0412988eb9_4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a:p>
            <a:pPr indent="0" lvl="0" marL="0" rtl="0" algn="l">
              <a:spcBef>
                <a:spcPts val="0"/>
              </a:spcBef>
              <a:spcAft>
                <a:spcPts val="0"/>
              </a:spcAft>
              <a:buNone/>
            </a:pPr>
            <a:r>
              <a:rPr lang="en"/>
              <a:t>Based on the location of the university, the accreditor will be different. While every graph shows a negative correlation, </a:t>
            </a:r>
            <a:r>
              <a:rPr lang="en">
                <a:solidFill>
                  <a:schemeClr val="dk1"/>
                </a:solidFill>
              </a:rPr>
              <a:t>the strength of the correlation </a:t>
            </a:r>
            <a:r>
              <a:rPr lang="en">
                <a:solidFill>
                  <a:schemeClr val="dk1"/>
                </a:solidFill>
              </a:rPr>
              <a:t>heavily varies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strongest correlation are found in schools that are accredited by the New England Commission on Higher Education at </a:t>
            </a:r>
            <a:r>
              <a:rPr lang="en" sz="1050">
                <a:solidFill>
                  <a:srgbClr val="212121"/>
                </a:solidFill>
                <a:highlight>
                  <a:srgbClr val="E0E0E0"/>
                </a:highlight>
                <a:latin typeface="Roboto"/>
                <a:ea typeface="Roboto"/>
                <a:cs typeface="Roboto"/>
                <a:sym typeface="Roboto"/>
              </a:rPr>
              <a:t>-0.87</a:t>
            </a:r>
            <a:r>
              <a:rPr lang="en"/>
              <a:t> while the weakest correlation is from the Southern Association of Colleges at </a:t>
            </a:r>
            <a:r>
              <a:rPr lang="en" sz="1050">
                <a:solidFill>
                  <a:srgbClr val="212121"/>
                </a:solidFill>
                <a:highlight>
                  <a:srgbClr val="E0E0E0"/>
                </a:highlight>
                <a:latin typeface="Roboto"/>
                <a:ea typeface="Roboto"/>
                <a:cs typeface="Roboto"/>
                <a:sym typeface="Roboto"/>
              </a:rPr>
              <a:t>-0.29.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1fea73c4d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1fea73c4d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0412988eb9_4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0412988eb9_4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graph shows each college and their respective locations on a U.S map. It also shows the admission rate based on the color of each dot. There are many colleges on the east coast and west coast, while there were not as many in the center probably because of population differences. Schools with lower admission rates (purple) are scattered around the map with quite a few being on the east coast.</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Each dot is a college,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Lots of colelges on east coast, competitive ones are scattered across the US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412988eb9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0412988eb9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a:t>
            </a:r>
            <a:endParaRPr/>
          </a:p>
          <a:p>
            <a:pPr indent="0" lvl="0" marL="0" rtl="0" algn="l">
              <a:spcBef>
                <a:spcPts val="0"/>
              </a:spcBef>
              <a:spcAft>
                <a:spcPts val="0"/>
              </a:spcAft>
              <a:buNone/>
            </a:pPr>
            <a:r>
              <a:rPr lang="en">
                <a:solidFill>
                  <a:schemeClr val="dk1"/>
                </a:solidFill>
              </a:rPr>
              <a:t>We limited the dots to only flagship colleges so we could compare the best colleges of each state. We created a geodataframe based on the flagship dataframe, set the coordinate reference system to the same as the state geodataframe, changed parameters so the marks were easy to see.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chemeClr val="dk1"/>
                </a:solidFill>
                <a:highlight>
                  <a:srgbClr val="FFFFFF"/>
                </a:highlight>
              </a:rPr>
              <a:t>The lighter dots which signify lower admission rates are around the coasts and in more-populated states like Berkeley.,while the flagship colleges in the middle of the country still have relatively high admission rates like University of Kansas. This shows that not all the flagship colleges are competitive to get into, and if you want to go to a well-known competitive college, you may want to travel outside your original state.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412988eb9_4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412988eb9_4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MINA-</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We defined elite colleges as colleges that had a lower than acceptance rate and had a high SAT score for both Math and Critical Reading.</a:t>
            </a:r>
            <a:endParaRPr sz="1050">
              <a:solidFill>
                <a:schemeClr val="dk1"/>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rPr>
              <a:t>We grouped by State FIP Code and used the count function to find the number of elite colleges in each state, and merged this with the state GeoDataFrame on State Fip Code.</a:t>
            </a:r>
            <a:endParaRPr sz="1050">
              <a:solidFill>
                <a:schemeClr val="dk1"/>
              </a:solidFill>
              <a:highlight>
                <a:srgbClr val="FFFFFF"/>
              </a:highlight>
            </a:endParaRPr>
          </a:p>
          <a:p>
            <a:pPr indent="0" lvl="0" marL="0" rtl="0" algn="l">
              <a:spcBef>
                <a:spcPts val="500"/>
              </a:spcBef>
              <a:spcAft>
                <a:spcPts val="0"/>
              </a:spcAft>
              <a:buNone/>
            </a:pPr>
            <a:r>
              <a:rPr lang="en" sz="1050">
                <a:solidFill>
                  <a:schemeClr val="dk1"/>
                </a:solidFill>
                <a:highlight>
                  <a:srgbClr val="FFFFFF"/>
                </a:highlight>
              </a:rPr>
              <a:t>On the map, the darker blue states have relatively more elite colleges while lighter blue states have no elite colleges. California,New York and Massachusetts the most 5 elite schools. </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fea73c4d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1fea73c4d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stephanie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1fea73c4d7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1fea73c4d7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There are so many higher institutions in the United States that many students feel overwhelmed when trying to find schools that they can get into. They may overlook colleges that would accept them if they just applied. By using distance metrics, we are able to find colleges with similar statistics as a college that a potential applicant has already gotten into. This will allow the student to optimize their chances of applying to schools they can get into.</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We used the same features as the machine learning model, most notably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1fea73c4d7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1fea73c4d7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 this is how it works, in this example college #3 represents Alabama State university,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The Top Three Schools that are most similar to Alabama State University are West Virginia State University, Alabama A&amp;M University, and Dickinson State University.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410ca8920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410ca8920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19154bae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19154bae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0412988eb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0412988eb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for loop to loop through different combinations of features and we found that the best features were State, Accreditor Sat Math,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GridSearch CV, we tested three different parameters which were loss, max_leaf_nodes, and min_samples_leaf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0412988eb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0412988eb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We applied the model on Stanford University to see what it would predict the admission rate as. It returned as 5.5% admission rate. When compared to the actual rate that year, it was only 0.8% off.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1d4aaef72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1d4aaef72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When we repeated this process of feature selection and hypertuning on 2 other models which were the random forest regressor and the SGD regressor, we were able to select which was the best model based on which one returned the lowest Root Mean Squared Error for the dataset. The RMSE for the first model is 0.007 lower than the second, so it is the better model for predicting admission rates.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0412988eb9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0412988eb9_4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blue cluster is elite colleges that have high average test scores and have low admission rates; Many people would consider these reach schools. The yellow cluster comprises of semi-competetive colleges that require medium SAT scores but range from medium to high admission rates which many people would consider target schools. The red cluster is low-competitive colleges that have generally higher admission rates rates and will on average accept students with lower test scores. These would often be considered safety schools.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0410ca892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0410ca892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1fea73c4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1fea73c4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STEPHANIE - More competitive colleges in the United States are withholding their admission rates to stop students from being deterred from applying. The goal of the machine learning model is to predict the admission rates for schools that do not report which can help student determine how competitive a college is and determine if they want to apply. We used a regression model because we are predicting a quantitiative variable (the admission rate).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410ca8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410ca8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 we are goingto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1fea73c4d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1fea73c4d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0412988eb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0412988eb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a:p>
            <a:pPr indent="0" lvl="0" marL="0" rtl="0" algn="l">
              <a:spcBef>
                <a:spcPts val="0"/>
              </a:spcBef>
              <a:spcAft>
                <a:spcPts val="0"/>
              </a:spcAft>
              <a:buNone/>
            </a:pPr>
            <a:r>
              <a:rPr lang="en">
                <a:solidFill>
                  <a:schemeClr val="dk1"/>
                </a:solidFill>
              </a:rPr>
              <a:t>We got the testing files from a Kaggle competition. Our</a:t>
            </a:r>
            <a:r>
              <a:rPr lang="en"/>
              <a:t> left dataframe which consists of the college demographics (left), the right </a:t>
            </a:r>
            <a:r>
              <a:rPr lang="en">
                <a:solidFill>
                  <a:schemeClr val="dk1"/>
                </a:solidFill>
              </a:rPr>
              <a:t>dataframe shows updated test statistics</a:t>
            </a:r>
            <a:endParaRPr/>
          </a:p>
          <a:p>
            <a:pPr indent="0" lvl="0" marL="0" rtl="0" algn="l">
              <a:spcBef>
                <a:spcPts val="0"/>
              </a:spcBef>
              <a:spcAft>
                <a:spcPts val="0"/>
              </a:spcAft>
              <a:buNone/>
            </a:pPr>
            <a:r>
              <a:rPr lang="en" sz="1050">
                <a:solidFill>
                  <a:schemeClr val="dk1"/>
                </a:solidFill>
                <a:highlight>
                  <a:srgbClr val="FFFFFF"/>
                </a:highlight>
              </a:rPr>
              <a:t>college demographics left = college scorecard API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Testing statistics = kaggle website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1fea73c4d7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1fea73c4d7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050">
                <a:solidFill>
                  <a:schemeClr val="dk1"/>
                </a:solidFill>
                <a:highlight>
                  <a:srgbClr val="FFFFFF"/>
                </a:highlight>
              </a:rPr>
              <a:t>I merged the dataframes based on the institution name on a left merge because the college demographics dataframe seems more comprehensive, and it will remove colleges that aren't primarily undergraduate insitutions.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Merge data sets together on institution merge so it drops all non-4 year unis that aren’t focused on bachelor degrees, save index of schools that don’t report college admission rates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0412988eb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0412988eb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131" name="Shape 131"/>
        <p:cNvGrpSpPr/>
        <p:nvPr/>
      </p:nvGrpSpPr>
      <p:grpSpPr>
        <a:xfrm>
          <a:off x="0" y="0"/>
          <a:ext cx="0" cy="0"/>
          <a:chOff x="0" y="0"/>
          <a:chExt cx="0" cy="0"/>
        </a:xfrm>
      </p:grpSpPr>
      <p:sp>
        <p:nvSpPr>
          <p:cNvPr id="132" name="Google Shape;132;p1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4"/>
          <p:cNvSpPr txBox="1"/>
          <p:nvPr>
            <p:ph hasCustomPrompt="1" idx="2" type="title"/>
          </p:nvPr>
        </p:nvSpPr>
        <p:spPr>
          <a:xfrm>
            <a:off x="1120500" y="1412391"/>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1" type="subTitle"/>
          </p:nvPr>
        </p:nvSpPr>
        <p:spPr>
          <a:xfrm>
            <a:off x="2045100" y="1780118"/>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4"/>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4"/>
          <p:cNvSpPr txBox="1"/>
          <p:nvPr>
            <p:ph hasCustomPrompt="1" idx="4" type="title"/>
          </p:nvPr>
        </p:nvSpPr>
        <p:spPr>
          <a:xfrm>
            <a:off x="1120500" y="2185666"/>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5" type="subTitle"/>
          </p:nvPr>
        </p:nvSpPr>
        <p:spPr>
          <a:xfrm>
            <a:off x="2045100" y="2553487"/>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4"/>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4"/>
          <p:cNvSpPr txBox="1"/>
          <p:nvPr>
            <p:ph hasCustomPrompt="1" idx="7" type="title"/>
          </p:nvPr>
        </p:nvSpPr>
        <p:spPr>
          <a:xfrm>
            <a:off x="1120500" y="295901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8" type="subTitle"/>
          </p:nvPr>
        </p:nvSpPr>
        <p:spPr>
          <a:xfrm>
            <a:off x="2045100" y="3326841"/>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4"/>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4"/>
          <p:cNvSpPr txBox="1"/>
          <p:nvPr>
            <p:ph hasCustomPrompt="1" idx="13" type="title"/>
          </p:nvPr>
        </p:nvSpPr>
        <p:spPr>
          <a:xfrm>
            <a:off x="1120500" y="3746513"/>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4" type="subTitle"/>
          </p:nvPr>
        </p:nvSpPr>
        <p:spPr>
          <a:xfrm>
            <a:off x="2045100" y="4114335"/>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4"/>
          <p:cNvGrpSpPr/>
          <p:nvPr/>
        </p:nvGrpSpPr>
        <p:grpSpPr>
          <a:xfrm>
            <a:off x="8424000" y="209250"/>
            <a:ext cx="433550" cy="78899"/>
            <a:chOff x="8424000" y="285450"/>
            <a:chExt cx="433550" cy="78899"/>
          </a:xfrm>
        </p:grpSpPr>
        <p:cxnSp>
          <p:nvCxnSpPr>
            <p:cNvPr id="147" name="Google Shape;147;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8" name="Google Shape;148;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a:off x="8785929" y="285450"/>
              <a:ext cx="71621" cy="78899"/>
              <a:chOff x="3621700" y="273825"/>
              <a:chExt cx="100875" cy="111125"/>
            </a:xfrm>
          </p:grpSpPr>
          <p:cxnSp>
            <p:nvCxnSpPr>
              <p:cNvPr id="150" name="Google Shape;150;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1" name="Google Shape;151;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2" name="Shape 152"/>
        <p:cNvGrpSpPr/>
        <p:nvPr/>
      </p:nvGrpSpPr>
      <p:grpSpPr>
        <a:xfrm>
          <a:off x="0" y="0"/>
          <a:ext cx="0" cy="0"/>
          <a:chOff x="0" y="0"/>
          <a:chExt cx="0" cy="0"/>
        </a:xfrm>
      </p:grpSpPr>
      <p:sp>
        <p:nvSpPr>
          <p:cNvPr id="153" name="Google Shape;153;p1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5"/>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56" name="Google Shape;156;p15"/>
          <p:cNvGrpSpPr/>
          <p:nvPr/>
        </p:nvGrpSpPr>
        <p:grpSpPr>
          <a:xfrm>
            <a:off x="8424000" y="209250"/>
            <a:ext cx="433550" cy="78899"/>
            <a:chOff x="8424000" y="285450"/>
            <a:chExt cx="433550" cy="78899"/>
          </a:xfrm>
        </p:grpSpPr>
        <p:cxnSp>
          <p:nvCxnSpPr>
            <p:cNvPr id="157" name="Google Shape;157;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8" name="Google Shape;158;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8785929" y="285450"/>
              <a:ext cx="71621" cy="78899"/>
              <a:chOff x="3621700" y="273825"/>
              <a:chExt cx="100875" cy="111125"/>
            </a:xfrm>
          </p:grpSpPr>
          <p:cxnSp>
            <p:nvCxnSpPr>
              <p:cNvPr id="160" name="Google Shape;160;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1" name="Google Shape;161;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162" name="Shape 162"/>
        <p:cNvGrpSpPr/>
        <p:nvPr/>
      </p:nvGrpSpPr>
      <p:grpSpPr>
        <a:xfrm>
          <a:off x="0" y="0"/>
          <a:ext cx="0" cy="0"/>
          <a:chOff x="0" y="0"/>
          <a:chExt cx="0" cy="0"/>
        </a:xfrm>
      </p:grpSpPr>
      <p:sp>
        <p:nvSpPr>
          <p:cNvPr id="163" name="Google Shape;163;p16"/>
          <p:cNvSpPr/>
          <p:nvPr/>
        </p:nvSpPr>
        <p:spPr>
          <a:xfrm>
            <a:off x="48468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200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type="title"/>
          </p:nvPr>
        </p:nvSpPr>
        <p:spPr>
          <a:xfrm>
            <a:off x="94942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16"/>
          <p:cNvSpPr txBox="1"/>
          <p:nvPr>
            <p:ph idx="1" type="subTitle"/>
          </p:nvPr>
        </p:nvSpPr>
        <p:spPr>
          <a:xfrm>
            <a:off x="94942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7" name="Google Shape;167;p16"/>
          <p:cNvGrpSpPr/>
          <p:nvPr/>
        </p:nvGrpSpPr>
        <p:grpSpPr>
          <a:xfrm>
            <a:off x="8424000" y="209250"/>
            <a:ext cx="433550" cy="78899"/>
            <a:chOff x="8424000" y="285450"/>
            <a:chExt cx="433550" cy="78899"/>
          </a:xfrm>
        </p:grpSpPr>
        <p:cxnSp>
          <p:nvCxnSpPr>
            <p:cNvPr id="168" name="Google Shape;168;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9" name="Google Shape;169;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8785929" y="285450"/>
              <a:ext cx="71621" cy="78899"/>
              <a:chOff x="3621700" y="273825"/>
              <a:chExt cx="100875" cy="111125"/>
            </a:xfrm>
          </p:grpSpPr>
          <p:cxnSp>
            <p:nvCxnSpPr>
              <p:cNvPr id="171" name="Google Shape;171;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2" name="Google Shape;172;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73" name="Google Shape;173;p16"/>
          <p:cNvSpPr txBox="1"/>
          <p:nvPr>
            <p:ph idx="2" type="title"/>
          </p:nvPr>
        </p:nvSpPr>
        <p:spPr>
          <a:xfrm>
            <a:off x="509706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6"/>
          <p:cNvSpPr txBox="1"/>
          <p:nvPr>
            <p:ph idx="3" type="subTitle"/>
          </p:nvPr>
        </p:nvSpPr>
        <p:spPr>
          <a:xfrm>
            <a:off x="509706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
    <p:spTree>
      <p:nvGrpSpPr>
        <p:cNvPr id="175" name="Shape 175"/>
        <p:cNvGrpSpPr/>
        <p:nvPr/>
      </p:nvGrpSpPr>
      <p:grpSpPr>
        <a:xfrm>
          <a:off x="0" y="0"/>
          <a:ext cx="0" cy="0"/>
          <a:chOff x="0" y="0"/>
          <a:chExt cx="0" cy="0"/>
        </a:xfrm>
      </p:grpSpPr>
      <p:grpSp>
        <p:nvGrpSpPr>
          <p:cNvPr id="176" name="Google Shape;176;p17"/>
          <p:cNvGrpSpPr/>
          <p:nvPr/>
        </p:nvGrpSpPr>
        <p:grpSpPr>
          <a:xfrm>
            <a:off x="8424000" y="209250"/>
            <a:ext cx="433550" cy="78899"/>
            <a:chOff x="8424000" y="285450"/>
            <a:chExt cx="433550" cy="78899"/>
          </a:xfrm>
        </p:grpSpPr>
        <p:cxnSp>
          <p:nvCxnSpPr>
            <p:cNvPr id="177" name="Google Shape;177;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78" name="Google Shape;178;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7"/>
            <p:cNvGrpSpPr/>
            <p:nvPr/>
          </p:nvGrpSpPr>
          <p:grpSpPr>
            <a:xfrm>
              <a:off x="8785929" y="285450"/>
              <a:ext cx="71621" cy="78899"/>
              <a:chOff x="3621700" y="273825"/>
              <a:chExt cx="100875" cy="111125"/>
            </a:xfrm>
          </p:grpSpPr>
          <p:cxnSp>
            <p:nvCxnSpPr>
              <p:cNvPr id="180" name="Google Shape;180;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1" name="Google Shape;181;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82" name="Google Shape;182;p17"/>
          <p:cNvSpPr txBox="1"/>
          <p:nvPr>
            <p:ph type="title"/>
          </p:nvPr>
        </p:nvSpPr>
        <p:spPr>
          <a:xfrm>
            <a:off x="5364848" y="1280751"/>
            <a:ext cx="2770500" cy="2478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3" name="Shape 183"/>
        <p:cNvGrpSpPr/>
        <p:nvPr/>
      </p:nvGrpSpPr>
      <p:grpSpPr>
        <a:xfrm>
          <a:off x="0" y="0"/>
          <a:ext cx="0" cy="0"/>
          <a:chOff x="0" y="0"/>
          <a:chExt cx="0" cy="0"/>
        </a:xfrm>
      </p:grpSpPr>
      <p:sp>
        <p:nvSpPr>
          <p:cNvPr id="184" name="Google Shape;184;p1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ph type="title"/>
          </p:nvPr>
        </p:nvSpPr>
        <p:spPr>
          <a:xfrm>
            <a:off x="2263950" y="3351575"/>
            <a:ext cx="32712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18"/>
          <p:cNvSpPr txBox="1"/>
          <p:nvPr>
            <p:ph hasCustomPrompt="1" idx="2" type="title"/>
          </p:nvPr>
        </p:nvSpPr>
        <p:spPr>
          <a:xfrm>
            <a:off x="1003650" y="3351575"/>
            <a:ext cx="12603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18"/>
          <p:cNvSpPr txBox="1"/>
          <p:nvPr>
            <p:ph idx="1" type="subTitle"/>
          </p:nvPr>
        </p:nvSpPr>
        <p:spPr>
          <a:xfrm>
            <a:off x="5535150" y="3351575"/>
            <a:ext cx="2605200" cy="799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8"/>
          <p:cNvGrpSpPr/>
          <p:nvPr/>
        </p:nvGrpSpPr>
        <p:grpSpPr>
          <a:xfrm>
            <a:off x="8424000" y="209250"/>
            <a:ext cx="433550" cy="78899"/>
            <a:chOff x="8424000" y="285450"/>
            <a:chExt cx="433550" cy="78899"/>
          </a:xfrm>
        </p:grpSpPr>
        <p:cxnSp>
          <p:nvCxnSpPr>
            <p:cNvPr id="189" name="Google Shape;189;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0" name="Google Shape;190;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8"/>
            <p:cNvGrpSpPr/>
            <p:nvPr/>
          </p:nvGrpSpPr>
          <p:grpSpPr>
            <a:xfrm>
              <a:off x="8785929" y="285450"/>
              <a:ext cx="71621" cy="78899"/>
              <a:chOff x="3621700" y="273825"/>
              <a:chExt cx="100875" cy="111125"/>
            </a:xfrm>
          </p:grpSpPr>
          <p:cxnSp>
            <p:nvCxnSpPr>
              <p:cNvPr id="192" name="Google Shape;192;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 name="Google Shape;193;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sp>
        <p:nvSpPr>
          <p:cNvPr id="195" name="Google Shape;195;p1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ph type="title"/>
          </p:nvPr>
        </p:nvSpPr>
        <p:spPr>
          <a:xfrm>
            <a:off x="2936400" y="2067625"/>
            <a:ext cx="32712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19"/>
          <p:cNvSpPr txBox="1"/>
          <p:nvPr>
            <p:ph hasCustomPrompt="1" idx="2" type="title"/>
          </p:nvPr>
        </p:nvSpPr>
        <p:spPr>
          <a:xfrm>
            <a:off x="3779700" y="1129700"/>
            <a:ext cx="1584600" cy="79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9"/>
          <p:cNvSpPr txBox="1"/>
          <p:nvPr>
            <p:ph idx="1" type="subTitle"/>
          </p:nvPr>
        </p:nvSpPr>
        <p:spPr>
          <a:xfrm>
            <a:off x="3269400" y="3116625"/>
            <a:ext cx="2605200" cy="79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9" name="Google Shape;199;p19"/>
          <p:cNvGrpSpPr/>
          <p:nvPr/>
        </p:nvGrpSpPr>
        <p:grpSpPr>
          <a:xfrm>
            <a:off x="8424000" y="209250"/>
            <a:ext cx="433550" cy="78899"/>
            <a:chOff x="8424000" y="285450"/>
            <a:chExt cx="433550" cy="78899"/>
          </a:xfrm>
        </p:grpSpPr>
        <p:cxnSp>
          <p:nvCxnSpPr>
            <p:cNvPr id="200" name="Google Shape;200;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 name="Google Shape;201;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9"/>
            <p:cNvGrpSpPr/>
            <p:nvPr/>
          </p:nvGrpSpPr>
          <p:grpSpPr>
            <a:xfrm>
              <a:off x="8785929" y="285450"/>
              <a:ext cx="71621" cy="78899"/>
              <a:chOff x="3621700" y="273825"/>
              <a:chExt cx="100875" cy="111125"/>
            </a:xfrm>
          </p:grpSpPr>
          <p:cxnSp>
            <p:nvCxnSpPr>
              <p:cNvPr id="203" name="Google Shape;203;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 name="Google Shape;204;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5" name="Shape 205"/>
        <p:cNvGrpSpPr/>
        <p:nvPr/>
      </p:nvGrpSpPr>
      <p:grpSpPr>
        <a:xfrm>
          <a:off x="0" y="0"/>
          <a:ext cx="0" cy="0"/>
          <a:chOff x="0" y="0"/>
          <a:chExt cx="0" cy="0"/>
        </a:xfrm>
      </p:grpSpPr>
      <p:sp>
        <p:nvSpPr>
          <p:cNvPr id="206" name="Google Shape;206;p20"/>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8424000" y="209250"/>
            <a:ext cx="433550" cy="78899"/>
            <a:chOff x="8424000" y="285450"/>
            <a:chExt cx="433550" cy="78899"/>
          </a:xfrm>
        </p:grpSpPr>
        <p:cxnSp>
          <p:nvCxnSpPr>
            <p:cNvPr id="210" name="Google Shape;210;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1" name="Google Shape;211;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0"/>
            <p:cNvGrpSpPr/>
            <p:nvPr/>
          </p:nvGrpSpPr>
          <p:grpSpPr>
            <a:xfrm>
              <a:off x="8785929" y="285450"/>
              <a:ext cx="71621" cy="78899"/>
              <a:chOff x="3621700" y="273825"/>
              <a:chExt cx="100875" cy="111125"/>
            </a:xfrm>
          </p:grpSpPr>
          <p:cxnSp>
            <p:nvCxnSpPr>
              <p:cNvPr id="213" name="Google Shape;213;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4" name="Google Shape;214;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215" name="Shape 215"/>
        <p:cNvGrpSpPr/>
        <p:nvPr/>
      </p:nvGrpSpPr>
      <p:grpSpPr>
        <a:xfrm>
          <a:off x="0" y="0"/>
          <a:ext cx="0" cy="0"/>
          <a:chOff x="0" y="0"/>
          <a:chExt cx="0" cy="0"/>
        </a:xfrm>
      </p:grpSpPr>
      <p:sp>
        <p:nvSpPr>
          <p:cNvPr id="216" name="Google Shape;216;p21"/>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 type="subTitle"/>
          </p:nvPr>
        </p:nvSpPr>
        <p:spPr>
          <a:xfrm>
            <a:off x="5358750" y="3098725"/>
            <a:ext cx="2861700" cy="1290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type="title"/>
          </p:nvPr>
        </p:nvSpPr>
        <p:spPr>
          <a:xfrm>
            <a:off x="923550" y="3098778"/>
            <a:ext cx="4435200" cy="129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9" name="Google Shape;219;p21"/>
          <p:cNvGrpSpPr/>
          <p:nvPr/>
        </p:nvGrpSpPr>
        <p:grpSpPr>
          <a:xfrm>
            <a:off x="8424000" y="209250"/>
            <a:ext cx="433550" cy="78899"/>
            <a:chOff x="8424000" y="285450"/>
            <a:chExt cx="433550" cy="78899"/>
          </a:xfrm>
        </p:grpSpPr>
        <p:cxnSp>
          <p:nvCxnSpPr>
            <p:cNvPr id="220" name="Google Shape;22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21" name="Google Shape;22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785929" y="285450"/>
              <a:ext cx="71621" cy="78899"/>
              <a:chOff x="3621700" y="273825"/>
              <a:chExt cx="100875" cy="111125"/>
            </a:xfrm>
          </p:grpSpPr>
          <p:cxnSp>
            <p:nvCxnSpPr>
              <p:cNvPr id="223" name="Google Shape;22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24" name="Google Shape;22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225" name="Shape 225"/>
        <p:cNvGrpSpPr/>
        <p:nvPr/>
      </p:nvGrpSpPr>
      <p:grpSpPr>
        <a:xfrm>
          <a:off x="0" y="0"/>
          <a:ext cx="0" cy="0"/>
          <a:chOff x="0" y="0"/>
          <a:chExt cx="0" cy="0"/>
        </a:xfrm>
      </p:grpSpPr>
      <p:sp>
        <p:nvSpPr>
          <p:cNvPr id="226" name="Google Shape;226;p22"/>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2"/>
          <p:cNvGrpSpPr/>
          <p:nvPr/>
        </p:nvGrpSpPr>
        <p:grpSpPr>
          <a:xfrm>
            <a:off x="8424000" y="209250"/>
            <a:ext cx="433550" cy="78899"/>
            <a:chOff x="8424000" y="285450"/>
            <a:chExt cx="433550" cy="78899"/>
          </a:xfrm>
        </p:grpSpPr>
        <p:cxnSp>
          <p:nvCxnSpPr>
            <p:cNvPr id="230" name="Google Shape;230;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2"/>
            <p:cNvGrpSpPr/>
            <p:nvPr/>
          </p:nvGrpSpPr>
          <p:grpSpPr>
            <a:xfrm>
              <a:off x="8785929" y="285450"/>
              <a:ext cx="71621" cy="78899"/>
              <a:chOff x="3621700" y="273825"/>
              <a:chExt cx="100875" cy="111125"/>
            </a:xfrm>
          </p:grpSpPr>
          <p:cxnSp>
            <p:nvCxnSpPr>
              <p:cNvPr id="233" name="Google Shape;233;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235" name="Shape 235"/>
        <p:cNvGrpSpPr/>
        <p:nvPr/>
      </p:nvGrpSpPr>
      <p:grpSpPr>
        <a:xfrm>
          <a:off x="0" y="0"/>
          <a:ext cx="0" cy="0"/>
          <a:chOff x="0" y="0"/>
          <a:chExt cx="0" cy="0"/>
        </a:xfrm>
      </p:grpSpPr>
      <p:sp>
        <p:nvSpPr>
          <p:cNvPr id="236" name="Google Shape;236;p2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idx="1" type="subTitle"/>
          </p:nvPr>
        </p:nvSpPr>
        <p:spPr>
          <a:xfrm>
            <a:off x="932326" y="2411850"/>
            <a:ext cx="34476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3"/>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8424000" y="209250"/>
            <a:ext cx="433550" cy="78899"/>
            <a:chOff x="8424000" y="285450"/>
            <a:chExt cx="433550" cy="78899"/>
          </a:xfrm>
        </p:grpSpPr>
        <p:cxnSp>
          <p:nvCxnSpPr>
            <p:cNvPr id="240" name="Google Shape;240;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41" name="Google Shape;241;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8785929" y="285450"/>
              <a:ext cx="71621" cy="78899"/>
              <a:chOff x="3621700" y="273825"/>
              <a:chExt cx="100875" cy="111125"/>
            </a:xfrm>
          </p:grpSpPr>
          <p:cxnSp>
            <p:nvCxnSpPr>
              <p:cNvPr id="243" name="Google Shape;243;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44" name="Google Shape;244;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45" name="Shape 245"/>
        <p:cNvGrpSpPr/>
        <p:nvPr/>
      </p:nvGrpSpPr>
      <p:grpSpPr>
        <a:xfrm>
          <a:off x="0" y="0"/>
          <a:ext cx="0" cy="0"/>
          <a:chOff x="0" y="0"/>
          <a:chExt cx="0" cy="0"/>
        </a:xfrm>
      </p:grpSpPr>
      <p:sp>
        <p:nvSpPr>
          <p:cNvPr id="246" name="Google Shape;246;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ph type="title"/>
          </p:nvPr>
        </p:nvSpPr>
        <p:spPr>
          <a:xfrm>
            <a:off x="1189650" y="858750"/>
            <a:ext cx="68661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24"/>
          <p:cNvSpPr txBox="1"/>
          <p:nvPr>
            <p:ph idx="1" type="subTitle"/>
          </p:nvPr>
        </p:nvSpPr>
        <p:spPr>
          <a:xfrm>
            <a:off x="46732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24"/>
          <p:cNvGrpSpPr/>
          <p:nvPr/>
        </p:nvGrpSpPr>
        <p:grpSpPr>
          <a:xfrm>
            <a:off x="8424000" y="209250"/>
            <a:ext cx="433550" cy="78899"/>
            <a:chOff x="8424000" y="285450"/>
            <a:chExt cx="433550" cy="78899"/>
          </a:xfrm>
        </p:grpSpPr>
        <p:cxnSp>
          <p:nvCxnSpPr>
            <p:cNvPr id="250" name="Google Shape;250;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1" name="Google Shape;251;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8785929" y="285450"/>
              <a:ext cx="71621" cy="78899"/>
              <a:chOff x="3621700" y="273825"/>
              <a:chExt cx="100875" cy="111125"/>
            </a:xfrm>
          </p:grpSpPr>
          <p:cxnSp>
            <p:nvCxnSpPr>
              <p:cNvPr id="253" name="Google Shape;253;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4" name="Google Shape;254;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55" name="Google Shape;255;p24"/>
          <p:cNvSpPr txBox="1"/>
          <p:nvPr>
            <p:ph idx="2" type="subTitle"/>
          </p:nvPr>
        </p:nvSpPr>
        <p:spPr>
          <a:xfrm>
            <a:off x="11896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256" name="Shape 256"/>
        <p:cNvGrpSpPr/>
        <p:nvPr/>
      </p:nvGrpSpPr>
      <p:grpSpPr>
        <a:xfrm>
          <a:off x="0" y="0"/>
          <a:ext cx="0" cy="0"/>
          <a:chOff x="0" y="0"/>
          <a:chExt cx="0" cy="0"/>
        </a:xfrm>
      </p:grpSpPr>
      <p:grpSp>
        <p:nvGrpSpPr>
          <p:cNvPr id="257" name="Google Shape;257;p25"/>
          <p:cNvGrpSpPr/>
          <p:nvPr/>
        </p:nvGrpSpPr>
        <p:grpSpPr>
          <a:xfrm>
            <a:off x="8424000" y="209250"/>
            <a:ext cx="433550" cy="78899"/>
            <a:chOff x="8424000" y="285450"/>
            <a:chExt cx="433550" cy="78899"/>
          </a:xfrm>
        </p:grpSpPr>
        <p:cxnSp>
          <p:nvCxnSpPr>
            <p:cNvPr id="258" name="Google Shape;258;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9" name="Google Shape;259;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8785929" y="285450"/>
              <a:ext cx="71621" cy="78899"/>
              <a:chOff x="3621700" y="273825"/>
              <a:chExt cx="100875" cy="111125"/>
            </a:xfrm>
          </p:grpSpPr>
          <p:cxnSp>
            <p:nvCxnSpPr>
              <p:cNvPr id="261" name="Google Shape;261;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2" name="Google Shape;262;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63" name="Google Shape;263;p2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5"/>
          <p:cNvSpPr txBox="1"/>
          <p:nvPr>
            <p:ph idx="1" type="body"/>
          </p:nvPr>
        </p:nvSpPr>
        <p:spPr>
          <a:xfrm>
            <a:off x="1455088" y="2211000"/>
            <a:ext cx="2788800" cy="2165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266" name="Google Shape;266;p25"/>
          <p:cNvSpPr txBox="1"/>
          <p:nvPr>
            <p:ph idx="2" type="body"/>
          </p:nvPr>
        </p:nvSpPr>
        <p:spPr>
          <a:xfrm>
            <a:off x="4900112" y="2211000"/>
            <a:ext cx="2788800" cy="21654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Fira Code"/>
              <a:buChar char="●"/>
              <a:defRPr sz="1400">
                <a:solidFill>
                  <a:schemeClr val="dk2"/>
                </a:solidFill>
                <a:latin typeface="Fira Code"/>
                <a:ea typeface="Fira Code"/>
                <a:cs typeface="Fira Code"/>
                <a:sym typeface="Fira Code"/>
              </a:defRPr>
            </a:lvl1pPr>
            <a:lvl2pPr indent="-279400" lvl="1" marL="914400" rtl="0">
              <a:lnSpc>
                <a:spcPct val="115000"/>
              </a:lnSpc>
              <a:spcBef>
                <a:spcPts val="0"/>
              </a:spcBef>
              <a:spcAft>
                <a:spcPts val="0"/>
              </a:spcAft>
              <a:buClr>
                <a:schemeClr val="dk2"/>
              </a:buClr>
              <a:buSzPts val="800"/>
              <a:buFont typeface="Open Sans"/>
              <a:buChar char="○"/>
              <a:defRPr>
                <a:solidFill>
                  <a:schemeClr val="dk2"/>
                </a:solidFill>
              </a:defRPr>
            </a:lvl2pPr>
            <a:lvl3pPr indent="-279400" lvl="2" marL="1371600" rtl="0">
              <a:lnSpc>
                <a:spcPct val="115000"/>
              </a:lnSpc>
              <a:spcBef>
                <a:spcPts val="0"/>
              </a:spcBef>
              <a:spcAft>
                <a:spcPts val="0"/>
              </a:spcAft>
              <a:buClr>
                <a:schemeClr val="dk2"/>
              </a:buClr>
              <a:buSzPts val="800"/>
              <a:buFont typeface="Open Sans"/>
              <a:buChar char="■"/>
              <a:defRPr>
                <a:solidFill>
                  <a:schemeClr val="dk2"/>
                </a:solidFill>
              </a:defRPr>
            </a:lvl3pPr>
            <a:lvl4pPr indent="-279400" lvl="3" marL="1828800" rtl="0">
              <a:lnSpc>
                <a:spcPct val="115000"/>
              </a:lnSpc>
              <a:spcBef>
                <a:spcPts val="0"/>
              </a:spcBef>
              <a:spcAft>
                <a:spcPts val="0"/>
              </a:spcAft>
              <a:buClr>
                <a:schemeClr val="dk2"/>
              </a:buClr>
              <a:buSzPts val="800"/>
              <a:buFont typeface="Open Sans"/>
              <a:buChar char="●"/>
              <a:defRPr>
                <a:solidFill>
                  <a:schemeClr val="dk2"/>
                </a:solidFill>
              </a:defRPr>
            </a:lvl4pPr>
            <a:lvl5pPr indent="-304800" lvl="4" marL="2286000" rtl="0">
              <a:lnSpc>
                <a:spcPct val="115000"/>
              </a:lnSpc>
              <a:spcBef>
                <a:spcPts val="0"/>
              </a:spcBef>
              <a:spcAft>
                <a:spcPts val="0"/>
              </a:spcAft>
              <a:buClr>
                <a:schemeClr val="dk2"/>
              </a:buClr>
              <a:buSzPts val="1200"/>
              <a:buFont typeface="Open Sans"/>
              <a:buChar char="○"/>
              <a:defRPr>
                <a:solidFill>
                  <a:schemeClr val="dk2"/>
                </a:solidFill>
              </a:defRPr>
            </a:lvl5pPr>
            <a:lvl6pPr indent="-304800" lvl="5" marL="2743200" rtl="0">
              <a:lnSpc>
                <a:spcPct val="115000"/>
              </a:lnSpc>
              <a:spcBef>
                <a:spcPts val="0"/>
              </a:spcBef>
              <a:spcAft>
                <a:spcPts val="0"/>
              </a:spcAft>
              <a:buClr>
                <a:schemeClr val="dk2"/>
              </a:buClr>
              <a:buSzPts val="1200"/>
              <a:buFont typeface="Open Sans"/>
              <a:buChar char="■"/>
              <a:defRPr>
                <a:solidFill>
                  <a:schemeClr val="dk2"/>
                </a:solidFill>
              </a:defRPr>
            </a:lvl6pPr>
            <a:lvl7pPr indent="-273050" lvl="6" marL="3200400" rtl="0">
              <a:lnSpc>
                <a:spcPct val="115000"/>
              </a:lnSpc>
              <a:spcBef>
                <a:spcPts val="0"/>
              </a:spcBef>
              <a:spcAft>
                <a:spcPts val="0"/>
              </a:spcAft>
              <a:buClr>
                <a:schemeClr val="dk2"/>
              </a:buClr>
              <a:buSzPts val="700"/>
              <a:buFont typeface="Open Sans"/>
              <a:buChar char="●"/>
              <a:defRPr>
                <a:solidFill>
                  <a:schemeClr val="dk2"/>
                </a:solidFill>
              </a:defRPr>
            </a:lvl7pPr>
            <a:lvl8pPr indent="-273050" lvl="7" marL="3657600" rtl="0">
              <a:lnSpc>
                <a:spcPct val="115000"/>
              </a:lnSpc>
              <a:spcBef>
                <a:spcPts val="0"/>
              </a:spcBef>
              <a:spcAft>
                <a:spcPts val="0"/>
              </a:spcAft>
              <a:buClr>
                <a:schemeClr val="dk2"/>
              </a:buClr>
              <a:buSzPts val="700"/>
              <a:buFont typeface="Open Sans"/>
              <a:buChar char="○"/>
              <a:defRPr>
                <a:solidFill>
                  <a:schemeClr val="dk2"/>
                </a:solidFill>
              </a:defRPr>
            </a:lvl8pPr>
            <a:lvl9pPr indent="-266700" lvl="8" marL="4114800" rtl="0">
              <a:lnSpc>
                <a:spcPct val="115000"/>
              </a:lnSpc>
              <a:spcBef>
                <a:spcPts val="0"/>
              </a:spcBef>
              <a:spcAft>
                <a:spcPts val="0"/>
              </a:spcAft>
              <a:buClr>
                <a:schemeClr val="dk2"/>
              </a:buClr>
              <a:buSzPts val="600"/>
              <a:buFont typeface="Open Sans"/>
              <a:buChar char="■"/>
              <a:defRPr>
                <a:solidFill>
                  <a:schemeClr val="dk2"/>
                </a:solidFill>
              </a:defRPr>
            </a:lvl9pPr>
          </a:lstStyle>
          <a:p/>
        </p:txBody>
      </p:sp>
      <p:sp>
        <p:nvSpPr>
          <p:cNvPr id="267" name="Google Shape;267;p25"/>
          <p:cNvSpPr txBox="1"/>
          <p:nvPr>
            <p:ph idx="3" type="subTitle"/>
          </p:nvPr>
        </p:nvSpPr>
        <p:spPr>
          <a:xfrm>
            <a:off x="1455101" y="1464000"/>
            <a:ext cx="6233700" cy="35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268" name="Shape 268"/>
        <p:cNvGrpSpPr/>
        <p:nvPr/>
      </p:nvGrpSpPr>
      <p:grpSpPr>
        <a:xfrm>
          <a:off x="0" y="0"/>
          <a:ext cx="0" cy="0"/>
          <a:chOff x="0" y="0"/>
          <a:chExt cx="0" cy="0"/>
        </a:xfrm>
      </p:grpSpPr>
      <p:sp>
        <p:nvSpPr>
          <p:cNvPr id="269" name="Google Shape;269;p2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6"/>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2" name="Google Shape;272;p26"/>
          <p:cNvGrpSpPr/>
          <p:nvPr/>
        </p:nvGrpSpPr>
        <p:grpSpPr>
          <a:xfrm>
            <a:off x="8424000" y="209250"/>
            <a:ext cx="433550" cy="78899"/>
            <a:chOff x="8424000" y="285450"/>
            <a:chExt cx="433550" cy="78899"/>
          </a:xfrm>
        </p:grpSpPr>
        <p:cxnSp>
          <p:nvCxnSpPr>
            <p:cNvPr id="273" name="Google Shape;273;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4" name="Google Shape;274;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6"/>
            <p:cNvGrpSpPr/>
            <p:nvPr/>
          </p:nvGrpSpPr>
          <p:grpSpPr>
            <a:xfrm>
              <a:off x="8785929" y="285450"/>
              <a:ext cx="71621" cy="78899"/>
              <a:chOff x="3621700" y="273825"/>
              <a:chExt cx="100875" cy="111125"/>
            </a:xfrm>
          </p:grpSpPr>
          <p:cxnSp>
            <p:nvCxnSpPr>
              <p:cNvPr id="276" name="Google Shape;276;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77" name="Google Shape;277;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2">
    <p:spTree>
      <p:nvGrpSpPr>
        <p:cNvPr id="278" name="Shape 278"/>
        <p:cNvGrpSpPr/>
        <p:nvPr/>
      </p:nvGrpSpPr>
      <p:grpSpPr>
        <a:xfrm>
          <a:off x="0" y="0"/>
          <a:ext cx="0" cy="0"/>
          <a:chOff x="0" y="0"/>
          <a:chExt cx="0" cy="0"/>
        </a:xfrm>
      </p:grpSpPr>
      <p:sp>
        <p:nvSpPr>
          <p:cNvPr id="279" name="Google Shape;279;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idx="1" type="subTitle"/>
          </p:nvPr>
        </p:nvSpPr>
        <p:spPr>
          <a:xfrm>
            <a:off x="894700" y="2569350"/>
            <a:ext cx="3897600" cy="89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7"/>
          <p:cNvSpPr txBox="1"/>
          <p:nvPr>
            <p:ph type="title"/>
          </p:nvPr>
        </p:nvSpPr>
        <p:spPr>
          <a:xfrm>
            <a:off x="894700" y="1266475"/>
            <a:ext cx="3897600" cy="130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27"/>
          <p:cNvGrpSpPr/>
          <p:nvPr/>
        </p:nvGrpSpPr>
        <p:grpSpPr>
          <a:xfrm>
            <a:off x="8424000" y="209250"/>
            <a:ext cx="433550" cy="78899"/>
            <a:chOff x="8424000" y="285450"/>
            <a:chExt cx="433550" cy="78899"/>
          </a:xfrm>
        </p:grpSpPr>
        <p:cxnSp>
          <p:nvCxnSpPr>
            <p:cNvPr id="283" name="Google Shape;283;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84" name="Google Shape;284;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a:off x="8785929" y="285450"/>
              <a:ext cx="71621" cy="78899"/>
              <a:chOff x="3621700" y="273825"/>
              <a:chExt cx="100875" cy="111125"/>
            </a:xfrm>
          </p:grpSpPr>
          <p:cxnSp>
            <p:nvCxnSpPr>
              <p:cNvPr id="286" name="Google Shape;286;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7" name="Google Shape;287;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2_1">
    <p:spTree>
      <p:nvGrpSpPr>
        <p:cNvPr id="288" name="Shape 288"/>
        <p:cNvGrpSpPr/>
        <p:nvPr/>
      </p:nvGrpSpPr>
      <p:grpSpPr>
        <a:xfrm>
          <a:off x="0" y="0"/>
          <a:ext cx="0" cy="0"/>
          <a:chOff x="0" y="0"/>
          <a:chExt cx="0" cy="0"/>
        </a:xfrm>
      </p:grpSpPr>
      <p:sp>
        <p:nvSpPr>
          <p:cNvPr id="289" name="Google Shape;289;p2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8"/>
          <p:cNvGrpSpPr/>
          <p:nvPr/>
        </p:nvGrpSpPr>
        <p:grpSpPr>
          <a:xfrm>
            <a:off x="8424000" y="209250"/>
            <a:ext cx="433550" cy="78899"/>
            <a:chOff x="8424000" y="285450"/>
            <a:chExt cx="433550" cy="78899"/>
          </a:xfrm>
        </p:grpSpPr>
        <p:cxnSp>
          <p:nvCxnSpPr>
            <p:cNvPr id="291" name="Google Shape;291;p2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2" name="Google Shape;292;p2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8"/>
            <p:cNvGrpSpPr/>
            <p:nvPr/>
          </p:nvGrpSpPr>
          <p:grpSpPr>
            <a:xfrm>
              <a:off x="8785929" y="285450"/>
              <a:ext cx="71621" cy="78899"/>
              <a:chOff x="3621700" y="273825"/>
              <a:chExt cx="100875" cy="111125"/>
            </a:xfrm>
          </p:grpSpPr>
          <p:cxnSp>
            <p:nvCxnSpPr>
              <p:cNvPr id="294" name="Google Shape;294;p2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95" name="Google Shape;295;p2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96" name="Google Shape;296;p28"/>
          <p:cNvSpPr txBox="1"/>
          <p:nvPr>
            <p:ph type="title"/>
          </p:nvPr>
        </p:nvSpPr>
        <p:spPr>
          <a:xfrm>
            <a:off x="1189650" y="2931125"/>
            <a:ext cx="6866100" cy="59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28"/>
          <p:cNvSpPr txBox="1"/>
          <p:nvPr>
            <p:ph idx="1" type="subTitle"/>
          </p:nvPr>
        </p:nvSpPr>
        <p:spPr>
          <a:xfrm>
            <a:off x="1189650" y="3525050"/>
            <a:ext cx="6866100" cy="70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298" name="Shape 298"/>
        <p:cNvGrpSpPr/>
        <p:nvPr/>
      </p:nvGrpSpPr>
      <p:grpSpPr>
        <a:xfrm>
          <a:off x="0" y="0"/>
          <a:ext cx="0" cy="0"/>
          <a:chOff x="0" y="0"/>
          <a:chExt cx="0" cy="0"/>
        </a:xfrm>
      </p:grpSpPr>
      <p:sp>
        <p:nvSpPr>
          <p:cNvPr id="299" name="Google Shape;299;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type="title"/>
          </p:nvPr>
        </p:nvSpPr>
        <p:spPr>
          <a:xfrm>
            <a:off x="1020150" y="1099325"/>
            <a:ext cx="71037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
    <p:spTree>
      <p:nvGrpSpPr>
        <p:cNvPr id="301" name="Shape 301"/>
        <p:cNvGrpSpPr/>
        <p:nvPr/>
      </p:nvGrpSpPr>
      <p:grpSpPr>
        <a:xfrm>
          <a:off x="0" y="0"/>
          <a:ext cx="0" cy="0"/>
          <a:chOff x="0" y="0"/>
          <a:chExt cx="0" cy="0"/>
        </a:xfrm>
      </p:grpSpPr>
      <p:sp>
        <p:nvSpPr>
          <p:cNvPr id="302" name="Google Shape;302;p3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30"/>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30"/>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30"/>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7" name="Google Shape;307;p30"/>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30"/>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9" name="Google Shape;309;p30"/>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30"/>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11" name="Google Shape;311;p30"/>
          <p:cNvGrpSpPr/>
          <p:nvPr/>
        </p:nvGrpSpPr>
        <p:grpSpPr>
          <a:xfrm>
            <a:off x="8424000" y="209250"/>
            <a:ext cx="433550" cy="78899"/>
            <a:chOff x="8424000" y="285450"/>
            <a:chExt cx="433550" cy="78899"/>
          </a:xfrm>
        </p:grpSpPr>
        <p:cxnSp>
          <p:nvCxnSpPr>
            <p:cNvPr id="312" name="Google Shape;312;p3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13" name="Google Shape;313;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0"/>
            <p:cNvGrpSpPr/>
            <p:nvPr/>
          </p:nvGrpSpPr>
          <p:grpSpPr>
            <a:xfrm>
              <a:off x="8785929" y="285450"/>
              <a:ext cx="71621" cy="78899"/>
              <a:chOff x="3621700" y="273825"/>
              <a:chExt cx="100875" cy="111125"/>
            </a:xfrm>
          </p:grpSpPr>
          <p:cxnSp>
            <p:nvCxnSpPr>
              <p:cNvPr id="315" name="Google Shape;315;p3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16" name="Google Shape;316;p3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
    <p:spTree>
      <p:nvGrpSpPr>
        <p:cNvPr id="317" name="Shape 317"/>
        <p:cNvGrpSpPr/>
        <p:nvPr/>
      </p:nvGrpSpPr>
      <p:grpSpPr>
        <a:xfrm>
          <a:off x="0" y="0"/>
          <a:ext cx="0" cy="0"/>
          <a:chOff x="0" y="0"/>
          <a:chExt cx="0" cy="0"/>
        </a:xfrm>
      </p:grpSpPr>
      <p:sp>
        <p:nvSpPr>
          <p:cNvPr id="318" name="Google Shape;318;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31"/>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31"/>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1"/>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23" name="Google Shape;323;p31"/>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1"/>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25" name="Google Shape;325;p31"/>
          <p:cNvGrpSpPr/>
          <p:nvPr/>
        </p:nvGrpSpPr>
        <p:grpSpPr>
          <a:xfrm>
            <a:off x="8424000" y="209250"/>
            <a:ext cx="433550" cy="78899"/>
            <a:chOff x="8424000" y="285450"/>
            <a:chExt cx="433550" cy="78899"/>
          </a:xfrm>
        </p:grpSpPr>
        <p:cxnSp>
          <p:nvCxnSpPr>
            <p:cNvPr id="326" name="Google Shape;326;p3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7" name="Google Shape;32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8785929" y="285450"/>
              <a:ext cx="71621" cy="78899"/>
              <a:chOff x="3621700" y="273825"/>
              <a:chExt cx="100875" cy="111125"/>
            </a:xfrm>
          </p:grpSpPr>
          <p:cxnSp>
            <p:nvCxnSpPr>
              <p:cNvPr id="329" name="Google Shape;329;p3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30" name="Google Shape;330;p3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331" name="Shape 331"/>
        <p:cNvGrpSpPr/>
        <p:nvPr/>
      </p:nvGrpSpPr>
      <p:grpSpPr>
        <a:xfrm>
          <a:off x="0" y="0"/>
          <a:ext cx="0" cy="0"/>
          <a:chOff x="0" y="0"/>
          <a:chExt cx="0" cy="0"/>
        </a:xfrm>
      </p:grpSpPr>
      <p:sp>
        <p:nvSpPr>
          <p:cNvPr id="332" name="Google Shape;332;p32"/>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5" name="Google Shape;335;p32"/>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6" name="Google Shape;336;p32"/>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2"/>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9" name="Google Shape;339;p32"/>
          <p:cNvGrpSpPr/>
          <p:nvPr/>
        </p:nvGrpSpPr>
        <p:grpSpPr>
          <a:xfrm>
            <a:off x="8424000" y="209250"/>
            <a:ext cx="433550" cy="78899"/>
            <a:chOff x="8424000" y="285450"/>
            <a:chExt cx="433550" cy="78899"/>
          </a:xfrm>
        </p:grpSpPr>
        <p:cxnSp>
          <p:nvCxnSpPr>
            <p:cNvPr id="340" name="Google Shape;340;p3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1" name="Google Shape;34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8785929" y="285450"/>
              <a:ext cx="71621" cy="78899"/>
              <a:chOff x="3621700" y="273825"/>
              <a:chExt cx="100875" cy="111125"/>
            </a:xfrm>
          </p:grpSpPr>
          <p:cxnSp>
            <p:nvCxnSpPr>
              <p:cNvPr id="343" name="Google Shape;343;p3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4" name="Google Shape;344;p3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_1">
    <p:spTree>
      <p:nvGrpSpPr>
        <p:cNvPr id="345" name="Shape 345"/>
        <p:cNvGrpSpPr/>
        <p:nvPr/>
      </p:nvGrpSpPr>
      <p:grpSpPr>
        <a:xfrm>
          <a:off x="0" y="0"/>
          <a:ext cx="0" cy="0"/>
          <a:chOff x="0" y="0"/>
          <a:chExt cx="0" cy="0"/>
        </a:xfrm>
      </p:grpSpPr>
      <p:sp>
        <p:nvSpPr>
          <p:cNvPr id="346" name="Google Shape;346;p33"/>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9" name="Google Shape;349;p33"/>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0" name="Google Shape;350;p33"/>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3"/>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3" name="Google Shape;353;p33"/>
          <p:cNvGrpSpPr/>
          <p:nvPr/>
        </p:nvGrpSpPr>
        <p:grpSpPr>
          <a:xfrm>
            <a:off x="8424000" y="209250"/>
            <a:ext cx="433550" cy="78899"/>
            <a:chOff x="8424000" y="285450"/>
            <a:chExt cx="433550" cy="78899"/>
          </a:xfrm>
        </p:grpSpPr>
        <p:cxnSp>
          <p:nvCxnSpPr>
            <p:cNvPr id="354" name="Google Shape;354;p3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5" name="Google Shape;355;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8785929" y="285450"/>
              <a:ext cx="71621" cy="78899"/>
              <a:chOff x="3621700" y="273825"/>
              <a:chExt cx="100875" cy="111125"/>
            </a:xfrm>
          </p:grpSpPr>
          <p:cxnSp>
            <p:nvCxnSpPr>
              <p:cNvPr id="357" name="Google Shape;357;p3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58" name="Google Shape;358;p3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9" name="Shape 359"/>
        <p:cNvGrpSpPr/>
        <p:nvPr/>
      </p:nvGrpSpPr>
      <p:grpSpPr>
        <a:xfrm>
          <a:off x="0" y="0"/>
          <a:ext cx="0" cy="0"/>
          <a:chOff x="0" y="0"/>
          <a:chExt cx="0" cy="0"/>
        </a:xfrm>
      </p:grpSpPr>
      <p:sp>
        <p:nvSpPr>
          <p:cNvPr id="360" name="Google Shape;360;p34"/>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4"/>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4"/>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4"/>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4"/>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4"/>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4"/>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0" name="Google Shape;370;p34"/>
          <p:cNvGrpSpPr/>
          <p:nvPr/>
        </p:nvGrpSpPr>
        <p:grpSpPr>
          <a:xfrm>
            <a:off x="8424000" y="209250"/>
            <a:ext cx="433550" cy="78899"/>
            <a:chOff x="8424000" y="285450"/>
            <a:chExt cx="433550" cy="78899"/>
          </a:xfrm>
        </p:grpSpPr>
        <p:cxnSp>
          <p:nvCxnSpPr>
            <p:cNvPr id="371" name="Google Shape;371;p3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72" name="Google Shape;372;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8785929" y="285450"/>
              <a:ext cx="71621" cy="78899"/>
              <a:chOff x="3621700" y="273825"/>
              <a:chExt cx="100875" cy="111125"/>
            </a:xfrm>
          </p:grpSpPr>
          <p:cxnSp>
            <p:nvCxnSpPr>
              <p:cNvPr id="374" name="Google Shape;374;p3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75" name="Google Shape;375;p3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76" name="Shape 376"/>
        <p:cNvGrpSpPr/>
        <p:nvPr/>
      </p:nvGrpSpPr>
      <p:grpSpPr>
        <a:xfrm>
          <a:off x="0" y="0"/>
          <a:ext cx="0" cy="0"/>
          <a:chOff x="0" y="0"/>
          <a:chExt cx="0" cy="0"/>
        </a:xfrm>
      </p:grpSpPr>
      <p:sp>
        <p:nvSpPr>
          <p:cNvPr id="377" name="Google Shape;377;p35"/>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txBox="1"/>
          <p:nvPr>
            <p:ph type="title"/>
          </p:nvPr>
        </p:nvSpPr>
        <p:spPr>
          <a:xfrm>
            <a:off x="1764075" y="1273250"/>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35"/>
          <p:cNvSpPr txBox="1"/>
          <p:nvPr>
            <p:ph idx="1" type="subTitle"/>
          </p:nvPr>
        </p:nvSpPr>
        <p:spPr>
          <a:xfrm>
            <a:off x="1764075" y="1643450"/>
            <a:ext cx="2587800" cy="504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35"/>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3" name="Google Shape;383;p35"/>
          <p:cNvGrpSpPr/>
          <p:nvPr/>
        </p:nvGrpSpPr>
        <p:grpSpPr>
          <a:xfrm>
            <a:off x="8424000" y="209250"/>
            <a:ext cx="433550" cy="78899"/>
            <a:chOff x="8424000" y="285450"/>
            <a:chExt cx="433550" cy="78899"/>
          </a:xfrm>
        </p:grpSpPr>
        <p:cxnSp>
          <p:nvCxnSpPr>
            <p:cNvPr id="384" name="Google Shape;384;p3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85" name="Google Shape;385;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8785929" y="285450"/>
              <a:ext cx="71621" cy="78899"/>
              <a:chOff x="3621700" y="273825"/>
              <a:chExt cx="100875" cy="111125"/>
            </a:xfrm>
          </p:grpSpPr>
          <p:cxnSp>
            <p:nvCxnSpPr>
              <p:cNvPr id="387" name="Google Shape;387;p3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8" name="Google Shape;388;p3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389" name="Google Shape;389;p35"/>
          <p:cNvSpPr txBox="1"/>
          <p:nvPr>
            <p:ph idx="3" type="title"/>
          </p:nvPr>
        </p:nvSpPr>
        <p:spPr>
          <a:xfrm>
            <a:off x="1764075" y="2475643"/>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5"/>
          <p:cNvSpPr txBox="1"/>
          <p:nvPr>
            <p:ph idx="4" type="subTitle"/>
          </p:nvPr>
        </p:nvSpPr>
        <p:spPr>
          <a:xfrm>
            <a:off x="1764075" y="2845838"/>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5"/>
          <p:cNvSpPr txBox="1"/>
          <p:nvPr>
            <p:ph idx="5" type="title"/>
          </p:nvPr>
        </p:nvSpPr>
        <p:spPr>
          <a:xfrm>
            <a:off x="1764075" y="3661048"/>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5"/>
          <p:cNvSpPr txBox="1"/>
          <p:nvPr>
            <p:ph idx="6" type="subTitle"/>
          </p:nvPr>
        </p:nvSpPr>
        <p:spPr>
          <a:xfrm>
            <a:off x="1764075" y="4014362"/>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393" name="Shape 393"/>
        <p:cNvGrpSpPr/>
        <p:nvPr/>
      </p:nvGrpSpPr>
      <p:grpSpPr>
        <a:xfrm>
          <a:off x="0" y="0"/>
          <a:ext cx="0" cy="0"/>
          <a:chOff x="0" y="0"/>
          <a:chExt cx="0" cy="0"/>
        </a:xfrm>
      </p:grpSpPr>
      <p:sp>
        <p:nvSpPr>
          <p:cNvPr id="394" name="Google Shape;394;p36"/>
          <p:cNvSpPr/>
          <p:nvPr/>
        </p:nvSpPr>
        <p:spPr>
          <a:xfrm>
            <a:off x="723675" y="1189200"/>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1896875" y="144290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36"/>
          <p:cNvSpPr txBox="1"/>
          <p:nvPr>
            <p:ph idx="1" type="subTitle"/>
          </p:nvPr>
        </p:nvSpPr>
        <p:spPr>
          <a:xfrm>
            <a:off x="3663206" y="1442892"/>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36"/>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8" name="Google Shape;398;p36"/>
          <p:cNvGrpSpPr/>
          <p:nvPr/>
        </p:nvGrpSpPr>
        <p:grpSpPr>
          <a:xfrm>
            <a:off x="8424000" y="209250"/>
            <a:ext cx="433550" cy="78899"/>
            <a:chOff x="8424000" y="285450"/>
            <a:chExt cx="433550" cy="78899"/>
          </a:xfrm>
        </p:grpSpPr>
        <p:cxnSp>
          <p:nvCxnSpPr>
            <p:cNvPr id="399" name="Google Shape;399;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00" name="Google Shape;400;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6"/>
            <p:cNvGrpSpPr/>
            <p:nvPr/>
          </p:nvGrpSpPr>
          <p:grpSpPr>
            <a:xfrm>
              <a:off x="8785929" y="285450"/>
              <a:ext cx="71621" cy="78899"/>
              <a:chOff x="3621700" y="273825"/>
              <a:chExt cx="100875" cy="111125"/>
            </a:xfrm>
          </p:grpSpPr>
          <p:cxnSp>
            <p:nvCxnSpPr>
              <p:cNvPr id="402" name="Google Shape;402;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03" name="Google Shape;403;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04" name="Google Shape;404;p36"/>
          <p:cNvSpPr/>
          <p:nvPr/>
        </p:nvSpPr>
        <p:spPr>
          <a:xfrm>
            <a:off x="723675" y="2374637"/>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ph idx="3" type="title"/>
          </p:nvPr>
        </p:nvSpPr>
        <p:spPr>
          <a:xfrm>
            <a:off x="1896875" y="2628325"/>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6"/>
          <p:cNvSpPr txBox="1"/>
          <p:nvPr>
            <p:ph idx="4" type="subTitle"/>
          </p:nvPr>
        </p:nvSpPr>
        <p:spPr>
          <a:xfrm>
            <a:off x="3663206" y="2628323"/>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6"/>
          <p:cNvSpPr/>
          <p:nvPr/>
        </p:nvSpPr>
        <p:spPr>
          <a:xfrm>
            <a:off x="723675" y="3560075"/>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5" type="title"/>
          </p:nvPr>
        </p:nvSpPr>
        <p:spPr>
          <a:xfrm>
            <a:off x="1896875" y="381375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6"/>
          <p:cNvSpPr txBox="1"/>
          <p:nvPr>
            <p:ph idx="6" type="subTitle"/>
          </p:nvPr>
        </p:nvSpPr>
        <p:spPr>
          <a:xfrm>
            <a:off x="3663206" y="3813755"/>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0" name="Shape 410"/>
        <p:cNvGrpSpPr/>
        <p:nvPr/>
      </p:nvGrpSpPr>
      <p:grpSpPr>
        <a:xfrm>
          <a:off x="0" y="0"/>
          <a:ext cx="0" cy="0"/>
          <a:chOff x="0" y="0"/>
          <a:chExt cx="0" cy="0"/>
        </a:xfrm>
      </p:grpSpPr>
      <p:sp>
        <p:nvSpPr>
          <p:cNvPr id="411" name="Google Shape;411;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37"/>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7"/>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37"/>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7"/>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7"/>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7"/>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7"/>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7"/>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1" name="Google Shape;421;p37"/>
          <p:cNvGrpSpPr/>
          <p:nvPr/>
        </p:nvGrpSpPr>
        <p:grpSpPr>
          <a:xfrm>
            <a:off x="8424000" y="209250"/>
            <a:ext cx="433550" cy="78899"/>
            <a:chOff x="8424000" y="285450"/>
            <a:chExt cx="433550" cy="78899"/>
          </a:xfrm>
        </p:grpSpPr>
        <p:cxnSp>
          <p:nvCxnSpPr>
            <p:cNvPr id="422" name="Google Shape;422;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23" name="Google Shape;423;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8785929" y="285450"/>
              <a:ext cx="71621" cy="78899"/>
              <a:chOff x="3621700" y="273825"/>
              <a:chExt cx="100875" cy="111125"/>
            </a:xfrm>
          </p:grpSpPr>
          <p:cxnSp>
            <p:nvCxnSpPr>
              <p:cNvPr id="425" name="Google Shape;425;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26" name="Google Shape;426;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
    <p:spTree>
      <p:nvGrpSpPr>
        <p:cNvPr id="427" name="Shape 427"/>
        <p:cNvGrpSpPr/>
        <p:nvPr/>
      </p:nvGrpSpPr>
      <p:grpSpPr>
        <a:xfrm>
          <a:off x="0" y="0"/>
          <a:ext cx="0" cy="0"/>
          <a:chOff x="0" y="0"/>
          <a:chExt cx="0" cy="0"/>
        </a:xfrm>
      </p:grpSpPr>
      <p:sp>
        <p:nvSpPr>
          <p:cNvPr id="428" name="Google Shape;428;p38"/>
          <p:cNvSpPr/>
          <p:nvPr/>
        </p:nvSpPr>
        <p:spPr>
          <a:xfrm>
            <a:off x="723675" y="1189200"/>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723675" y="2063168"/>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723675" y="2937136"/>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723675" y="3811104"/>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38"/>
          <p:cNvGrpSpPr/>
          <p:nvPr/>
        </p:nvGrpSpPr>
        <p:grpSpPr>
          <a:xfrm>
            <a:off x="8424000" y="209250"/>
            <a:ext cx="433550" cy="78899"/>
            <a:chOff x="8424000" y="285450"/>
            <a:chExt cx="433550" cy="78899"/>
          </a:xfrm>
        </p:grpSpPr>
        <p:cxnSp>
          <p:nvCxnSpPr>
            <p:cNvPr id="434" name="Google Shape;434;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35" name="Google Shape;435;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8785929" y="285450"/>
              <a:ext cx="71621" cy="78899"/>
              <a:chOff x="3621700" y="273825"/>
              <a:chExt cx="100875" cy="111125"/>
            </a:xfrm>
          </p:grpSpPr>
          <p:cxnSp>
            <p:nvCxnSpPr>
              <p:cNvPr id="437" name="Google Shape;437;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38" name="Google Shape;438;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39" name="Google Shape;439;p38"/>
          <p:cNvSpPr txBox="1"/>
          <p:nvPr>
            <p:ph idx="2" type="title"/>
          </p:nvPr>
        </p:nvSpPr>
        <p:spPr>
          <a:xfrm>
            <a:off x="3038413" y="12698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0" name="Google Shape;440;p38"/>
          <p:cNvSpPr txBox="1"/>
          <p:nvPr>
            <p:ph idx="1" type="subTitle"/>
          </p:nvPr>
        </p:nvSpPr>
        <p:spPr>
          <a:xfrm>
            <a:off x="3038413" y="1637542"/>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1" name="Google Shape;441;p38"/>
          <p:cNvSpPr txBox="1"/>
          <p:nvPr>
            <p:ph idx="3" type="title"/>
          </p:nvPr>
        </p:nvSpPr>
        <p:spPr>
          <a:xfrm>
            <a:off x="3038413" y="2141151"/>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38"/>
          <p:cNvSpPr txBox="1"/>
          <p:nvPr>
            <p:ph idx="4" type="subTitle"/>
          </p:nvPr>
        </p:nvSpPr>
        <p:spPr>
          <a:xfrm>
            <a:off x="3038413" y="250897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3" name="Google Shape;443;p38"/>
          <p:cNvSpPr txBox="1"/>
          <p:nvPr>
            <p:ph idx="5" type="title"/>
          </p:nvPr>
        </p:nvSpPr>
        <p:spPr>
          <a:xfrm>
            <a:off x="3038413" y="30151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4" name="Google Shape;444;p38"/>
          <p:cNvSpPr txBox="1"/>
          <p:nvPr>
            <p:ph idx="6" type="subTitle"/>
          </p:nvPr>
        </p:nvSpPr>
        <p:spPr>
          <a:xfrm>
            <a:off x="3038413" y="3382934"/>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5" name="Google Shape;445;p38"/>
          <p:cNvSpPr txBox="1"/>
          <p:nvPr>
            <p:ph idx="7" type="title"/>
          </p:nvPr>
        </p:nvSpPr>
        <p:spPr>
          <a:xfrm>
            <a:off x="3038413" y="3889083"/>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8"/>
          <p:cNvSpPr txBox="1"/>
          <p:nvPr>
            <p:ph idx="8" type="subTitle"/>
          </p:nvPr>
        </p:nvSpPr>
        <p:spPr>
          <a:xfrm>
            <a:off x="3038413" y="425690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7" name="Google Shape;447;p38"/>
          <p:cNvSpPr txBox="1"/>
          <p:nvPr>
            <p:ph hasCustomPrompt="1" idx="9" type="title"/>
          </p:nvPr>
        </p:nvSpPr>
        <p:spPr>
          <a:xfrm>
            <a:off x="1135188" y="14040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8" name="Google Shape;448;p38"/>
          <p:cNvSpPr txBox="1"/>
          <p:nvPr>
            <p:ph hasCustomPrompt="1" idx="13" type="title"/>
          </p:nvPr>
        </p:nvSpPr>
        <p:spPr>
          <a:xfrm>
            <a:off x="1135188" y="22753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38"/>
          <p:cNvSpPr txBox="1"/>
          <p:nvPr>
            <p:ph hasCustomPrompt="1" idx="14" type="title"/>
          </p:nvPr>
        </p:nvSpPr>
        <p:spPr>
          <a:xfrm>
            <a:off x="1135188" y="31493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8"/>
          <p:cNvSpPr txBox="1"/>
          <p:nvPr>
            <p:ph hasCustomPrompt="1" idx="15" type="title"/>
          </p:nvPr>
        </p:nvSpPr>
        <p:spPr>
          <a:xfrm>
            <a:off x="1135188" y="40206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51" name="Shape 451"/>
        <p:cNvGrpSpPr/>
        <p:nvPr/>
      </p:nvGrpSpPr>
      <p:grpSpPr>
        <a:xfrm>
          <a:off x="0" y="0"/>
          <a:ext cx="0" cy="0"/>
          <a:chOff x="0" y="0"/>
          <a:chExt cx="0" cy="0"/>
        </a:xfrm>
      </p:grpSpPr>
      <p:sp>
        <p:nvSpPr>
          <p:cNvPr id="452" name="Google Shape;452;p39"/>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637059"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37059"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type="title"/>
          </p:nvPr>
        </p:nvSpPr>
        <p:spPr>
          <a:xfrm>
            <a:off x="1828325"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9"/>
          <p:cNvSpPr txBox="1"/>
          <p:nvPr>
            <p:ph idx="1" type="subTitle"/>
          </p:nvPr>
        </p:nvSpPr>
        <p:spPr>
          <a:xfrm>
            <a:off x="1828325"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39"/>
          <p:cNvSpPr txBox="1"/>
          <p:nvPr>
            <p:ph idx="2" type="title"/>
          </p:nvPr>
        </p:nvSpPr>
        <p:spPr>
          <a:xfrm>
            <a:off x="5724659"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9"/>
          <p:cNvSpPr txBox="1"/>
          <p:nvPr>
            <p:ph idx="3" type="subTitle"/>
          </p:nvPr>
        </p:nvSpPr>
        <p:spPr>
          <a:xfrm>
            <a:off x="5724659"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9"/>
          <p:cNvSpPr txBox="1"/>
          <p:nvPr>
            <p:ph idx="4" type="title"/>
          </p:nvPr>
        </p:nvSpPr>
        <p:spPr>
          <a:xfrm>
            <a:off x="1828325"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9"/>
          <p:cNvSpPr txBox="1"/>
          <p:nvPr>
            <p:ph idx="5" type="subTitle"/>
          </p:nvPr>
        </p:nvSpPr>
        <p:spPr>
          <a:xfrm>
            <a:off x="1828325"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9"/>
          <p:cNvSpPr txBox="1"/>
          <p:nvPr>
            <p:ph idx="6" type="title"/>
          </p:nvPr>
        </p:nvSpPr>
        <p:spPr>
          <a:xfrm>
            <a:off x="5724659"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9"/>
          <p:cNvSpPr txBox="1"/>
          <p:nvPr>
            <p:ph idx="7" type="subTitle"/>
          </p:nvPr>
        </p:nvSpPr>
        <p:spPr>
          <a:xfrm>
            <a:off x="5724659"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39"/>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39"/>
          <p:cNvGrpSpPr/>
          <p:nvPr/>
        </p:nvGrpSpPr>
        <p:grpSpPr>
          <a:xfrm>
            <a:off x="8424000" y="209250"/>
            <a:ext cx="433550" cy="78899"/>
            <a:chOff x="8424000" y="285450"/>
            <a:chExt cx="433550" cy="78899"/>
          </a:xfrm>
        </p:grpSpPr>
        <p:cxnSp>
          <p:nvCxnSpPr>
            <p:cNvPr id="467" name="Google Shape;467;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68" name="Google Shape;468;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9"/>
            <p:cNvGrpSpPr/>
            <p:nvPr/>
          </p:nvGrpSpPr>
          <p:grpSpPr>
            <a:xfrm>
              <a:off x="8785929" y="285450"/>
              <a:ext cx="71621" cy="78899"/>
              <a:chOff x="3621700" y="273825"/>
              <a:chExt cx="100875" cy="111125"/>
            </a:xfrm>
          </p:grpSpPr>
          <p:cxnSp>
            <p:nvCxnSpPr>
              <p:cNvPr id="470" name="Google Shape;470;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72" name="Google Shape;472;p39"/>
          <p:cNvSpPr txBox="1"/>
          <p:nvPr>
            <p:ph idx="9" type="title"/>
          </p:nvPr>
        </p:nvSpPr>
        <p:spPr>
          <a:xfrm>
            <a:off x="1828325" y="363329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9"/>
          <p:cNvSpPr txBox="1"/>
          <p:nvPr>
            <p:ph idx="13" type="subTitle"/>
          </p:nvPr>
        </p:nvSpPr>
        <p:spPr>
          <a:xfrm>
            <a:off x="1828325" y="403367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4" name="Shape 474"/>
        <p:cNvGrpSpPr/>
        <p:nvPr/>
      </p:nvGrpSpPr>
      <p:grpSpPr>
        <a:xfrm>
          <a:off x="0" y="0"/>
          <a:ext cx="0" cy="0"/>
          <a:chOff x="0" y="0"/>
          <a:chExt cx="0" cy="0"/>
        </a:xfrm>
      </p:grpSpPr>
      <p:sp>
        <p:nvSpPr>
          <p:cNvPr id="475" name="Google Shape;475;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4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40"/>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4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40"/>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4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40"/>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4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40"/>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4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40"/>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 name="Google Shape;487;p4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9" name="Google Shape;489;p40"/>
          <p:cNvGrpSpPr/>
          <p:nvPr/>
        </p:nvGrpSpPr>
        <p:grpSpPr>
          <a:xfrm>
            <a:off x="8424000" y="209250"/>
            <a:ext cx="433550" cy="78899"/>
            <a:chOff x="8424000" y="285450"/>
            <a:chExt cx="433550" cy="78899"/>
          </a:xfrm>
        </p:grpSpPr>
        <p:cxnSp>
          <p:nvCxnSpPr>
            <p:cNvPr id="490" name="Google Shape;490;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1" name="Google Shape;491;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8785929" y="285450"/>
              <a:ext cx="71621" cy="78899"/>
              <a:chOff x="3621700" y="273825"/>
              <a:chExt cx="100875" cy="111125"/>
            </a:xfrm>
          </p:grpSpPr>
          <p:cxnSp>
            <p:nvCxnSpPr>
              <p:cNvPr id="493" name="Google Shape;493;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94" name="Google Shape;494;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7" name="Google Shape;497;p41"/>
          <p:cNvGrpSpPr/>
          <p:nvPr/>
        </p:nvGrpSpPr>
        <p:grpSpPr>
          <a:xfrm>
            <a:off x="8424000" y="209250"/>
            <a:ext cx="433550" cy="78899"/>
            <a:chOff x="8424000" y="285450"/>
            <a:chExt cx="433550" cy="78899"/>
          </a:xfrm>
        </p:grpSpPr>
        <p:cxnSp>
          <p:nvCxnSpPr>
            <p:cNvPr id="498" name="Google Shape;498;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9" name="Google Shape;49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41"/>
            <p:cNvGrpSpPr/>
            <p:nvPr/>
          </p:nvGrpSpPr>
          <p:grpSpPr>
            <a:xfrm>
              <a:off x="8785929" y="285450"/>
              <a:ext cx="71621" cy="78899"/>
              <a:chOff x="3621700" y="273825"/>
              <a:chExt cx="100875" cy="111125"/>
            </a:xfrm>
          </p:grpSpPr>
          <p:cxnSp>
            <p:nvCxnSpPr>
              <p:cNvPr id="501" name="Google Shape;501;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02" name="Google Shape;502;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03" name="Google Shape;503;p41"/>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637050"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637050" y="2374633"/>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txBox="1"/>
          <p:nvPr>
            <p:ph idx="2" type="title"/>
          </p:nvPr>
        </p:nvSpPr>
        <p:spPr>
          <a:xfrm>
            <a:off x="1555950" y="1265100"/>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41"/>
          <p:cNvSpPr txBox="1"/>
          <p:nvPr>
            <p:ph idx="1" type="subTitle"/>
          </p:nvPr>
        </p:nvSpPr>
        <p:spPr>
          <a:xfrm>
            <a:off x="1555950" y="16517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41"/>
          <p:cNvSpPr txBox="1"/>
          <p:nvPr>
            <p:ph idx="3" type="title"/>
          </p:nvPr>
        </p:nvSpPr>
        <p:spPr>
          <a:xfrm>
            <a:off x="5447397" y="1262475"/>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41"/>
          <p:cNvSpPr txBox="1"/>
          <p:nvPr>
            <p:ph idx="4" type="subTitle"/>
          </p:nvPr>
        </p:nvSpPr>
        <p:spPr>
          <a:xfrm>
            <a:off x="5447397" y="1651738"/>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41"/>
          <p:cNvSpPr txBox="1"/>
          <p:nvPr>
            <p:ph idx="5" type="title"/>
          </p:nvPr>
        </p:nvSpPr>
        <p:spPr>
          <a:xfrm>
            <a:off x="1555947" y="2442353"/>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3" name="Google Shape;513;p41"/>
          <p:cNvSpPr txBox="1"/>
          <p:nvPr>
            <p:ph idx="6" type="subTitle"/>
          </p:nvPr>
        </p:nvSpPr>
        <p:spPr>
          <a:xfrm>
            <a:off x="1555947" y="2842729"/>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41"/>
          <p:cNvSpPr txBox="1"/>
          <p:nvPr>
            <p:ph idx="7" type="title"/>
          </p:nvPr>
        </p:nvSpPr>
        <p:spPr>
          <a:xfrm>
            <a:off x="5447397" y="2442360"/>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5" name="Google Shape;515;p41"/>
          <p:cNvSpPr txBox="1"/>
          <p:nvPr>
            <p:ph idx="8" type="subTitle"/>
          </p:nvPr>
        </p:nvSpPr>
        <p:spPr>
          <a:xfrm>
            <a:off x="5447397" y="2842726"/>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41"/>
          <p:cNvSpPr txBox="1"/>
          <p:nvPr>
            <p:ph idx="9" type="title"/>
          </p:nvPr>
        </p:nvSpPr>
        <p:spPr>
          <a:xfrm>
            <a:off x="1555947" y="3633298"/>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7" name="Google Shape;517;p41"/>
          <p:cNvSpPr txBox="1"/>
          <p:nvPr>
            <p:ph idx="13" type="subTitle"/>
          </p:nvPr>
        </p:nvSpPr>
        <p:spPr>
          <a:xfrm>
            <a:off x="1555947" y="40336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41"/>
          <p:cNvSpPr/>
          <p:nvPr/>
        </p:nvSpPr>
        <p:spPr>
          <a:xfrm>
            <a:off x="4637050" y="356005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txBox="1"/>
          <p:nvPr>
            <p:ph idx="14" type="title"/>
          </p:nvPr>
        </p:nvSpPr>
        <p:spPr>
          <a:xfrm>
            <a:off x="5447397" y="3627784"/>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0" name="Google Shape;520;p41"/>
          <p:cNvSpPr txBox="1"/>
          <p:nvPr>
            <p:ph idx="15" type="subTitle"/>
          </p:nvPr>
        </p:nvSpPr>
        <p:spPr>
          <a:xfrm>
            <a:off x="5447397" y="4028150"/>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21" name="Shape 521"/>
        <p:cNvGrpSpPr/>
        <p:nvPr/>
      </p:nvGrpSpPr>
      <p:grpSpPr>
        <a:xfrm>
          <a:off x="0" y="0"/>
          <a:ext cx="0" cy="0"/>
          <a:chOff x="0" y="0"/>
          <a:chExt cx="0" cy="0"/>
        </a:xfrm>
      </p:grpSpPr>
      <p:sp>
        <p:nvSpPr>
          <p:cNvPr id="522" name="Google Shape;522;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4" name="Google Shape;524;p42"/>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42"/>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6" name="Google Shape;526;p42"/>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2"/>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8" name="Google Shape;528;p42"/>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9" name="Google Shape;529;p42"/>
          <p:cNvGrpSpPr/>
          <p:nvPr/>
        </p:nvGrpSpPr>
        <p:grpSpPr>
          <a:xfrm>
            <a:off x="8424000" y="209250"/>
            <a:ext cx="433550" cy="78899"/>
            <a:chOff x="8424000" y="285450"/>
            <a:chExt cx="433550" cy="78899"/>
          </a:xfrm>
        </p:grpSpPr>
        <p:cxnSp>
          <p:nvCxnSpPr>
            <p:cNvPr id="530" name="Google Shape;530;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31" name="Google Shape;531;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2"/>
            <p:cNvGrpSpPr/>
            <p:nvPr/>
          </p:nvGrpSpPr>
          <p:grpSpPr>
            <a:xfrm>
              <a:off x="8785929" y="285450"/>
              <a:ext cx="71621" cy="78899"/>
              <a:chOff x="3621700" y="273825"/>
              <a:chExt cx="100875" cy="111125"/>
            </a:xfrm>
          </p:grpSpPr>
          <p:cxnSp>
            <p:nvCxnSpPr>
              <p:cNvPr id="533" name="Google Shape;533;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34" name="Google Shape;534;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535" name="Shape 535"/>
        <p:cNvGrpSpPr/>
        <p:nvPr/>
      </p:nvGrpSpPr>
      <p:grpSpPr>
        <a:xfrm>
          <a:off x="0" y="0"/>
          <a:ext cx="0" cy="0"/>
          <a:chOff x="0" y="0"/>
          <a:chExt cx="0" cy="0"/>
        </a:xfrm>
      </p:grpSpPr>
      <p:sp>
        <p:nvSpPr>
          <p:cNvPr id="536" name="Google Shape;536;p4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ph hasCustomPrompt="1" type="title"/>
          </p:nvPr>
        </p:nvSpPr>
        <p:spPr>
          <a:xfrm>
            <a:off x="4071988" y="1254388"/>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8" name="Google Shape;538;p43"/>
          <p:cNvSpPr txBox="1"/>
          <p:nvPr>
            <p:ph idx="1" type="subTitle"/>
          </p:nvPr>
        </p:nvSpPr>
        <p:spPr>
          <a:xfrm>
            <a:off x="5473113" y="125438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43"/>
          <p:cNvSpPr txBox="1"/>
          <p:nvPr>
            <p:ph hasCustomPrompt="1" idx="2" type="title"/>
          </p:nvPr>
        </p:nvSpPr>
        <p:spPr>
          <a:xfrm>
            <a:off x="4071988" y="2361650"/>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0" name="Google Shape;540;p43"/>
          <p:cNvSpPr txBox="1"/>
          <p:nvPr>
            <p:ph idx="3" type="subTitle"/>
          </p:nvPr>
        </p:nvSpPr>
        <p:spPr>
          <a:xfrm>
            <a:off x="5473113" y="2361524"/>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43"/>
          <p:cNvSpPr txBox="1"/>
          <p:nvPr>
            <p:ph hasCustomPrompt="1" idx="4" type="title"/>
          </p:nvPr>
        </p:nvSpPr>
        <p:spPr>
          <a:xfrm>
            <a:off x="4071988" y="3469112"/>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2" name="Google Shape;542;p43"/>
          <p:cNvSpPr txBox="1"/>
          <p:nvPr>
            <p:ph idx="5" type="subTitle"/>
          </p:nvPr>
        </p:nvSpPr>
        <p:spPr>
          <a:xfrm>
            <a:off x="5473113" y="346893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43"/>
          <p:cNvGrpSpPr/>
          <p:nvPr/>
        </p:nvGrpSpPr>
        <p:grpSpPr>
          <a:xfrm>
            <a:off x="8424000" y="209250"/>
            <a:ext cx="433550" cy="78899"/>
            <a:chOff x="8424000" y="285450"/>
            <a:chExt cx="433550" cy="78899"/>
          </a:xfrm>
        </p:grpSpPr>
        <p:cxnSp>
          <p:nvCxnSpPr>
            <p:cNvPr id="544" name="Google Shape;544;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45" name="Google Shape;545;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3"/>
            <p:cNvGrpSpPr/>
            <p:nvPr/>
          </p:nvGrpSpPr>
          <p:grpSpPr>
            <a:xfrm>
              <a:off x="8785929" y="285450"/>
              <a:ext cx="71621" cy="78899"/>
              <a:chOff x="3621700" y="273825"/>
              <a:chExt cx="100875" cy="111125"/>
            </a:xfrm>
          </p:grpSpPr>
          <p:cxnSp>
            <p:nvCxnSpPr>
              <p:cNvPr id="547" name="Google Shape;547;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48" name="Google Shape;548;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49" name="Google Shape;549;p43"/>
          <p:cNvSpPr txBox="1"/>
          <p:nvPr>
            <p:ph idx="6" type="title"/>
          </p:nvPr>
        </p:nvSpPr>
        <p:spPr>
          <a:xfrm>
            <a:off x="720000" y="540000"/>
            <a:ext cx="6362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550" name="Shape 550"/>
        <p:cNvGrpSpPr/>
        <p:nvPr/>
      </p:nvGrpSpPr>
      <p:grpSpPr>
        <a:xfrm>
          <a:off x="0" y="0"/>
          <a:ext cx="0" cy="0"/>
          <a:chOff x="0" y="0"/>
          <a:chExt cx="0" cy="0"/>
        </a:xfrm>
      </p:grpSpPr>
      <p:sp>
        <p:nvSpPr>
          <p:cNvPr id="551" name="Google Shape;551;p4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44"/>
          <p:cNvSpPr txBox="1"/>
          <p:nvPr>
            <p:ph hasCustomPrompt="1" idx="2" type="title"/>
          </p:nvPr>
        </p:nvSpPr>
        <p:spPr>
          <a:xfrm>
            <a:off x="1567450" y="1763500"/>
            <a:ext cx="60093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4" name="Google Shape;554;p44"/>
          <p:cNvSpPr txBox="1"/>
          <p:nvPr>
            <p:ph idx="1" type="subTitle"/>
          </p:nvPr>
        </p:nvSpPr>
        <p:spPr>
          <a:xfrm>
            <a:off x="1567450"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5" name="Google Shape;555;p44"/>
          <p:cNvSpPr txBox="1"/>
          <p:nvPr>
            <p:ph idx="3" type="subTitle"/>
          </p:nvPr>
        </p:nvSpPr>
        <p:spPr>
          <a:xfrm>
            <a:off x="4656625"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3_1">
    <p:spTree>
      <p:nvGrpSpPr>
        <p:cNvPr id="556" name="Shape 556"/>
        <p:cNvGrpSpPr/>
        <p:nvPr/>
      </p:nvGrpSpPr>
      <p:grpSpPr>
        <a:xfrm>
          <a:off x="0" y="0"/>
          <a:ext cx="0" cy="0"/>
          <a:chOff x="0" y="0"/>
          <a:chExt cx="0" cy="0"/>
        </a:xfrm>
      </p:grpSpPr>
      <p:sp>
        <p:nvSpPr>
          <p:cNvPr id="557" name="Google Shape;557;p4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ph hasCustomPrompt="1" type="title"/>
          </p:nvPr>
        </p:nvSpPr>
        <p:spPr>
          <a:xfrm>
            <a:off x="1567417"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9" name="Google Shape;559;p45"/>
          <p:cNvSpPr txBox="1"/>
          <p:nvPr>
            <p:ph idx="1" type="subTitle"/>
          </p:nvPr>
        </p:nvSpPr>
        <p:spPr>
          <a:xfrm>
            <a:off x="1567459"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45"/>
          <p:cNvSpPr txBox="1"/>
          <p:nvPr>
            <p:ph idx="2" type="subTitle"/>
          </p:nvPr>
        </p:nvSpPr>
        <p:spPr>
          <a:xfrm>
            <a:off x="4656634"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1" name="Google Shape;561;p45"/>
          <p:cNvSpPr txBox="1"/>
          <p:nvPr>
            <p:ph hasCustomPrompt="1" idx="3" type="title"/>
          </p:nvPr>
        </p:nvSpPr>
        <p:spPr>
          <a:xfrm>
            <a:off x="4656630"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2" name="Google Shape;562;p45"/>
          <p:cNvSpPr txBox="1"/>
          <p:nvPr>
            <p:ph idx="4" type="subTitle"/>
          </p:nvPr>
        </p:nvSpPr>
        <p:spPr>
          <a:xfrm>
            <a:off x="1567450"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
        <p:nvSpPr>
          <p:cNvPr id="563" name="Google Shape;563;p45"/>
          <p:cNvSpPr txBox="1"/>
          <p:nvPr>
            <p:ph idx="5" type="subTitle"/>
          </p:nvPr>
        </p:nvSpPr>
        <p:spPr>
          <a:xfrm>
            <a:off x="4656625"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64" name="Shape 564"/>
        <p:cNvGrpSpPr/>
        <p:nvPr/>
      </p:nvGrpSpPr>
      <p:grpSpPr>
        <a:xfrm>
          <a:off x="0" y="0"/>
          <a:ext cx="0" cy="0"/>
          <a:chOff x="0" y="0"/>
          <a:chExt cx="0" cy="0"/>
        </a:xfrm>
      </p:grpSpPr>
      <p:sp>
        <p:nvSpPr>
          <p:cNvPr id="565" name="Google Shape;565;p4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7" name="Google Shape;567;p46"/>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8" name="Google Shape;568;p46"/>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9" name="Google Shape;569;p46"/>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570" name="Google Shape;570;p46"/>
          <p:cNvGrpSpPr/>
          <p:nvPr/>
        </p:nvGrpSpPr>
        <p:grpSpPr>
          <a:xfrm>
            <a:off x="8424000" y="209250"/>
            <a:ext cx="433550" cy="78899"/>
            <a:chOff x="8424000" y="285450"/>
            <a:chExt cx="433550" cy="78899"/>
          </a:xfrm>
        </p:grpSpPr>
        <p:cxnSp>
          <p:nvCxnSpPr>
            <p:cNvPr id="571" name="Google Shape;571;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72" name="Google Shape;572;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6"/>
            <p:cNvGrpSpPr/>
            <p:nvPr/>
          </p:nvGrpSpPr>
          <p:grpSpPr>
            <a:xfrm>
              <a:off x="8785929" y="285450"/>
              <a:ext cx="71621" cy="78899"/>
              <a:chOff x="3621700" y="273825"/>
              <a:chExt cx="100875" cy="111125"/>
            </a:xfrm>
          </p:grpSpPr>
          <p:cxnSp>
            <p:nvCxnSpPr>
              <p:cNvPr id="574" name="Google Shape;574;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75" name="Google Shape;575;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76" name="Shape 576"/>
        <p:cNvGrpSpPr/>
        <p:nvPr/>
      </p:nvGrpSpPr>
      <p:grpSpPr>
        <a:xfrm>
          <a:off x="0" y="0"/>
          <a:ext cx="0" cy="0"/>
          <a:chOff x="0" y="0"/>
          <a:chExt cx="0" cy="0"/>
        </a:xfrm>
      </p:grpSpPr>
      <p:sp>
        <p:nvSpPr>
          <p:cNvPr id="577" name="Google Shape;577;p4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78" name="Google Shape;578;p47"/>
          <p:cNvGrpSpPr/>
          <p:nvPr/>
        </p:nvGrpSpPr>
        <p:grpSpPr>
          <a:xfrm>
            <a:off x="286625" y="3999999"/>
            <a:ext cx="145867" cy="958251"/>
            <a:chOff x="286625" y="3923799"/>
            <a:chExt cx="145867" cy="958251"/>
          </a:xfrm>
        </p:grpSpPr>
        <p:sp>
          <p:nvSpPr>
            <p:cNvPr id="579" name="Google Shape;579;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7"/>
            <p:cNvGrpSpPr/>
            <p:nvPr/>
          </p:nvGrpSpPr>
          <p:grpSpPr>
            <a:xfrm>
              <a:off x="298112" y="4342643"/>
              <a:ext cx="110182" cy="126862"/>
              <a:chOff x="281100" y="2027800"/>
              <a:chExt cx="140700" cy="162000"/>
            </a:xfrm>
          </p:grpSpPr>
          <p:sp>
            <p:nvSpPr>
              <p:cNvPr id="581" name="Google Shape;581;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7"/>
              <p:cNvGrpSpPr/>
              <p:nvPr/>
            </p:nvGrpSpPr>
            <p:grpSpPr>
              <a:xfrm>
                <a:off x="308875" y="2088450"/>
                <a:ext cx="85200" cy="40700"/>
                <a:chOff x="308875" y="2087000"/>
                <a:chExt cx="85200" cy="40700"/>
              </a:xfrm>
            </p:grpSpPr>
            <p:cxnSp>
              <p:nvCxnSpPr>
                <p:cNvPr id="583" name="Google Shape;583;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5" name="Google Shape;585;p47"/>
            <p:cNvGrpSpPr/>
            <p:nvPr/>
          </p:nvGrpSpPr>
          <p:grpSpPr>
            <a:xfrm>
              <a:off x="286625" y="3923799"/>
              <a:ext cx="133200" cy="133200"/>
              <a:chOff x="286625" y="3648899"/>
              <a:chExt cx="133200" cy="133200"/>
            </a:xfrm>
          </p:grpSpPr>
          <p:sp>
            <p:nvSpPr>
              <p:cNvPr id="586" name="Google Shape;586;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47">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89" name="Google Shape;589;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8424000" y="209250"/>
            <a:ext cx="433550" cy="78899"/>
            <a:chOff x="8424000" y="285450"/>
            <a:chExt cx="433550" cy="78899"/>
          </a:xfrm>
        </p:grpSpPr>
        <p:cxnSp>
          <p:nvCxnSpPr>
            <p:cNvPr id="591" name="Google Shape;591;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92" name="Google Shape;592;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7"/>
            <p:cNvGrpSpPr/>
            <p:nvPr/>
          </p:nvGrpSpPr>
          <p:grpSpPr>
            <a:xfrm>
              <a:off x="8785929" y="285450"/>
              <a:ext cx="71621" cy="78899"/>
              <a:chOff x="3621700" y="273825"/>
              <a:chExt cx="100875" cy="111125"/>
            </a:xfrm>
          </p:grpSpPr>
          <p:cxnSp>
            <p:nvCxnSpPr>
              <p:cNvPr id="594" name="Google Shape;594;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95" name="Google Shape;595;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596" name="Google Shape;596;p47"/>
          <p:cNvGrpSpPr/>
          <p:nvPr/>
        </p:nvGrpSpPr>
        <p:grpSpPr>
          <a:xfrm>
            <a:off x="299286" y="189025"/>
            <a:ext cx="133205" cy="119344"/>
            <a:chOff x="222150" y="185025"/>
            <a:chExt cx="170100" cy="152400"/>
          </a:xfrm>
        </p:grpSpPr>
        <p:cxnSp>
          <p:nvCxnSpPr>
            <p:cNvPr id="597" name="Google Shape;59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8" name="Google Shape;59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9" name="Google Shape;59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600" name="Shape 600"/>
        <p:cNvGrpSpPr/>
        <p:nvPr/>
      </p:nvGrpSpPr>
      <p:grpSpPr>
        <a:xfrm>
          <a:off x="0" y="0"/>
          <a:ext cx="0" cy="0"/>
          <a:chOff x="0" y="0"/>
          <a:chExt cx="0" cy="0"/>
        </a:xfrm>
      </p:grpSpPr>
      <p:sp>
        <p:nvSpPr>
          <p:cNvPr id="601" name="Google Shape;601;p48"/>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02" name="Google Shape;602;p48"/>
          <p:cNvGrpSpPr/>
          <p:nvPr/>
        </p:nvGrpSpPr>
        <p:grpSpPr>
          <a:xfrm>
            <a:off x="286625" y="3999999"/>
            <a:ext cx="145867" cy="958251"/>
            <a:chOff x="286625" y="3923799"/>
            <a:chExt cx="145867" cy="958251"/>
          </a:xfrm>
        </p:grpSpPr>
        <p:sp>
          <p:nvSpPr>
            <p:cNvPr id="603" name="Google Shape;603;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298112" y="4342643"/>
              <a:ext cx="110182" cy="126862"/>
              <a:chOff x="281100" y="2027800"/>
              <a:chExt cx="140700" cy="162000"/>
            </a:xfrm>
          </p:grpSpPr>
          <p:sp>
            <p:nvSpPr>
              <p:cNvPr id="605" name="Google Shape;605;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8"/>
              <p:cNvGrpSpPr/>
              <p:nvPr/>
            </p:nvGrpSpPr>
            <p:grpSpPr>
              <a:xfrm>
                <a:off x="308875" y="2088450"/>
                <a:ext cx="85200" cy="40700"/>
                <a:chOff x="308875" y="2087000"/>
                <a:chExt cx="85200" cy="40700"/>
              </a:xfrm>
            </p:grpSpPr>
            <p:cxnSp>
              <p:nvCxnSpPr>
                <p:cNvPr id="607" name="Google Shape;607;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09" name="Google Shape;609;p48"/>
            <p:cNvGrpSpPr/>
            <p:nvPr/>
          </p:nvGrpSpPr>
          <p:grpSpPr>
            <a:xfrm>
              <a:off x="286625" y="3923799"/>
              <a:ext cx="133200" cy="133200"/>
              <a:chOff x="286625" y="3648899"/>
              <a:chExt cx="133200" cy="133200"/>
            </a:xfrm>
          </p:grpSpPr>
          <p:sp>
            <p:nvSpPr>
              <p:cNvPr id="610" name="Google Shape;610;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8">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13" name="Google Shape;613;p48"/>
          <p:cNvGrpSpPr/>
          <p:nvPr/>
        </p:nvGrpSpPr>
        <p:grpSpPr>
          <a:xfrm>
            <a:off x="8424000" y="209250"/>
            <a:ext cx="433550" cy="78899"/>
            <a:chOff x="8424000" y="285450"/>
            <a:chExt cx="433550" cy="78899"/>
          </a:xfrm>
        </p:grpSpPr>
        <p:cxnSp>
          <p:nvCxnSpPr>
            <p:cNvPr id="614" name="Google Shape;614;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15" name="Google Shape;615;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8"/>
            <p:cNvGrpSpPr/>
            <p:nvPr/>
          </p:nvGrpSpPr>
          <p:grpSpPr>
            <a:xfrm>
              <a:off x="8785929" y="285450"/>
              <a:ext cx="71621" cy="78899"/>
              <a:chOff x="3621700" y="273825"/>
              <a:chExt cx="100875" cy="111125"/>
            </a:xfrm>
          </p:grpSpPr>
          <p:cxnSp>
            <p:nvCxnSpPr>
              <p:cNvPr id="617" name="Google Shape;617;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8" name="Google Shape;618;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19" name="Google Shape;619;p48"/>
          <p:cNvGrpSpPr/>
          <p:nvPr/>
        </p:nvGrpSpPr>
        <p:grpSpPr>
          <a:xfrm>
            <a:off x="299286" y="189025"/>
            <a:ext cx="133205" cy="119344"/>
            <a:chOff x="222150" y="185025"/>
            <a:chExt cx="170100" cy="152400"/>
          </a:xfrm>
        </p:grpSpPr>
        <p:cxnSp>
          <p:nvCxnSpPr>
            <p:cNvPr id="620" name="Google Shape;620;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1" name="Google Shape;621;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2" name="Google Shape;622;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623" name="Shape 623"/>
        <p:cNvGrpSpPr/>
        <p:nvPr/>
      </p:nvGrpSpPr>
      <p:grpSpPr>
        <a:xfrm>
          <a:off x="0" y="0"/>
          <a:ext cx="0" cy="0"/>
          <a:chOff x="0" y="0"/>
          <a:chExt cx="0" cy="0"/>
        </a:xfrm>
      </p:grpSpPr>
      <p:sp>
        <p:nvSpPr>
          <p:cNvPr id="624" name="Google Shape;624;p4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9"/>
          <p:cNvGrpSpPr/>
          <p:nvPr/>
        </p:nvGrpSpPr>
        <p:grpSpPr>
          <a:xfrm>
            <a:off x="1028975" y="1070563"/>
            <a:ext cx="2136214" cy="3002387"/>
            <a:chOff x="5380450" y="1070563"/>
            <a:chExt cx="2136214" cy="3002387"/>
          </a:xfrm>
        </p:grpSpPr>
        <p:sp>
          <p:nvSpPr>
            <p:cNvPr id="626" name="Google Shape;626;p49"/>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5380450" y="1200275"/>
              <a:ext cx="1386600" cy="449700"/>
              <a:chOff x="5270675" y="1411375"/>
              <a:chExt cx="1386600" cy="449700"/>
            </a:xfrm>
          </p:grpSpPr>
          <p:sp>
            <p:nvSpPr>
              <p:cNvPr id="632" name="Google Shape;632;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49"/>
              <p:cNvGrpSpPr/>
              <p:nvPr/>
            </p:nvGrpSpPr>
            <p:grpSpPr>
              <a:xfrm>
                <a:off x="5794626" y="1542600"/>
                <a:ext cx="706512" cy="187247"/>
                <a:chOff x="5784976" y="732725"/>
                <a:chExt cx="706512" cy="187247"/>
              </a:xfrm>
            </p:grpSpPr>
            <p:sp>
              <p:nvSpPr>
                <p:cNvPr id="636" name="Google Shape;636;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9"/>
            <p:cNvGrpSpPr/>
            <p:nvPr/>
          </p:nvGrpSpPr>
          <p:grpSpPr>
            <a:xfrm>
              <a:off x="5573850" y="3355500"/>
              <a:ext cx="381600" cy="356700"/>
              <a:chOff x="1062200" y="3366813"/>
              <a:chExt cx="381600" cy="356700"/>
            </a:xfrm>
          </p:grpSpPr>
          <p:sp>
            <p:nvSpPr>
              <p:cNvPr id="640" name="Google Shape;640;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9"/>
              <p:cNvGrpSpPr/>
              <p:nvPr/>
            </p:nvGrpSpPr>
            <p:grpSpPr>
              <a:xfrm>
                <a:off x="1138484" y="3433275"/>
                <a:ext cx="229200" cy="229200"/>
                <a:chOff x="955447" y="3891500"/>
                <a:chExt cx="229200" cy="229200"/>
              </a:xfrm>
            </p:grpSpPr>
            <p:sp>
              <p:nvSpPr>
                <p:cNvPr id="642" name="Google Shape;642;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49"/>
            <p:cNvGrpSpPr/>
            <p:nvPr/>
          </p:nvGrpSpPr>
          <p:grpSpPr>
            <a:xfrm rot="5400000">
              <a:off x="5462261" y="2839775"/>
              <a:ext cx="604800" cy="147600"/>
              <a:chOff x="7688649" y="828750"/>
              <a:chExt cx="604800" cy="147600"/>
            </a:xfrm>
          </p:grpSpPr>
          <p:sp>
            <p:nvSpPr>
              <p:cNvPr id="645" name="Google Shape;645;p49"/>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4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49" name="Google Shape;649;p49"/>
          <p:cNvGrpSpPr/>
          <p:nvPr/>
        </p:nvGrpSpPr>
        <p:grpSpPr>
          <a:xfrm>
            <a:off x="286625" y="3999999"/>
            <a:ext cx="145867" cy="958251"/>
            <a:chOff x="286625" y="3923799"/>
            <a:chExt cx="145867" cy="958251"/>
          </a:xfrm>
        </p:grpSpPr>
        <p:sp>
          <p:nvSpPr>
            <p:cNvPr id="650" name="Google Shape;6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a:off x="298112" y="4342643"/>
              <a:ext cx="110182" cy="126862"/>
              <a:chOff x="281100" y="2027800"/>
              <a:chExt cx="140700" cy="162000"/>
            </a:xfrm>
          </p:grpSpPr>
          <p:sp>
            <p:nvSpPr>
              <p:cNvPr id="652" name="Google Shape;6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9"/>
              <p:cNvGrpSpPr/>
              <p:nvPr/>
            </p:nvGrpSpPr>
            <p:grpSpPr>
              <a:xfrm>
                <a:off x="308875" y="2088450"/>
                <a:ext cx="85200" cy="40700"/>
                <a:chOff x="308875" y="2087000"/>
                <a:chExt cx="85200" cy="40700"/>
              </a:xfrm>
            </p:grpSpPr>
            <p:cxnSp>
              <p:nvCxnSpPr>
                <p:cNvPr id="654" name="Google Shape;6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6" name="Google Shape;656;p49"/>
            <p:cNvGrpSpPr/>
            <p:nvPr/>
          </p:nvGrpSpPr>
          <p:grpSpPr>
            <a:xfrm>
              <a:off x="286625" y="3923799"/>
              <a:ext cx="133200" cy="133200"/>
              <a:chOff x="286625" y="3648899"/>
              <a:chExt cx="133200" cy="133200"/>
            </a:xfrm>
          </p:grpSpPr>
          <p:sp>
            <p:nvSpPr>
              <p:cNvPr id="657" name="Google Shape;6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49">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60" name="Google Shape;660;p49"/>
          <p:cNvGrpSpPr/>
          <p:nvPr/>
        </p:nvGrpSpPr>
        <p:grpSpPr>
          <a:xfrm>
            <a:off x="8424000" y="209250"/>
            <a:ext cx="433550" cy="78899"/>
            <a:chOff x="8424000" y="285450"/>
            <a:chExt cx="433550" cy="78899"/>
          </a:xfrm>
        </p:grpSpPr>
        <p:cxnSp>
          <p:nvCxnSpPr>
            <p:cNvPr id="661" name="Google Shape;661;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62" name="Google Shape;662;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9"/>
            <p:cNvGrpSpPr/>
            <p:nvPr/>
          </p:nvGrpSpPr>
          <p:grpSpPr>
            <a:xfrm>
              <a:off x="8785929" y="285450"/>
              <a:ext cx="71621" cy="78899"/>
              <a:chOff x="3621700" y="273825"/>
              <a:chExt cx="100875" cy="111125"/>
            </a:xfrm>
          </p:grpSpPr>
          <p:cxnSp>
            <p:nvCxnSpPr>
              <p:cNvPr id="664" name="Google Shape;664;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65" name="Google Shape;665;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66" name="Google Shape;666;p49"/>
          <p:cNvGrpSpPr/>
          <p:nvPr/>
        </p:nvGrpSpPr>
        <p:grpSpPr>
          <a:xfrm>
            <a:off x="299286" y="189025"/>
            <a:ext cx="133205" cy="119344"/>
            <a:chOff x="222150" y="185025"/>
            <a:chExt cx="170100" cy="152400"/>
          </a:xfrm>
        </p:grpSpPr>
        <p:cxnSp>
          <p:nvCxnSpPr>
            <p:cNvPr id="667" name="Google Shape;667;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8" name="Google Shape;668;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9" name="Google Shape;669;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70" name="Google Shape;670;p49"/>
          <p:cNvGrpSpPr/>
          <p:nvPr/>
        </p:nvGrpSpPr>
        <p:grpSpPr>
          <a:xfrm>
            <a:off x="2282900" y="2966425"/>
            <a:ext cx="1710600" cy="263700"/>
            <a:chOff x="2282900" y="800475"/>
            <a:chExt cx="1710600" cy="263700"/>
          </a:xfrm>
        </p:grpSpPr>
        <p:sp>
          <p:nvSpPr>
            <p:cNvPr id="671" name="Google Shape;671;p49"/>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2740505" y="1862116"/>
            <a:ext cx="795391" cy="626114"/>
            <a:chOff x="7760767" y="1176066"/>
            <a:chExt cx="795391" cy="626114"/>
          </a:xfrm>
        </p:grpSpPr>
        <p:sp>
          <p:nvSpPr>
            <p:cNvPr id="675" name="Google Shape;675;p49"/>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9"/>
            <p:cNvGrpSpPr/>
            <p:nvPr/>
          </p:nvGrpSpPr>
          <p:grpSpPr>
            <a:xfrm>
              <a:off x="7815937" y="1292090"/>
              <a:ext cx="594430" cy="276787"/>
              <a:chOff x="7603656" y="1520706"/>
              <a:chExt cx="657046" cy="305943"/>
            </a:xfrm>
          </p:grpSpPr>
          <p:sp>
            <p:nvSpPr>
              <p:cNvPr id="677" name="Google Shape;677;p49"/>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1" name="Shape 681"/>
        <p:cNvGrpSpPr/>
        <p:nvPr/>
      </p:nvGrpSpPr>
      <p:grpSpPr>
        <a:xfrm>
          <a:off x="0" y="0"/>
          <a:ext cx="0" cy="0"/>
          <a:chOff x="0" y="0"/>
          <a:chExt cx="0" cy="0"/>
        </a:xfrm>
      </p:grpSpPr>
      <p:sp>
        <p:nvSpPr>
          <p:cNvPr id="682" name="Google Shape;682;p50"/>
          <p:cNvSpPr txBox="1"/>
          <p:nvPr>
            <p:ph type="ctrTitle"/>
          </p:nvPr>
        </p:nvSpPr>
        <p:spPr>
          <a:xfrm>
            <a:off x="441688" y="214825"/>
            <a:ext cx="4067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48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683" name="Google Shape;683;p50"/>
          <p:cNvSpPr txBox="1"/>
          <p:nvPr>
            <p:ph idx="1" type="subTitle"/>
          </p:nvPr>
        </p:nvSpPr>
        <p:spPr>
          <a:xfrm>
            <a:off x="1265900" y="2148250"/>
            <a:ext cx="2418600" cy="477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_1">
    <p:spTree>
      <p:nvGrpSpPr>
        <p:cNvPr id="684" name="Shape 684"/>
        <p:cNvGrpSpPr/>
        <p:nvPr/>
      </p:nvGrpSpPr>
      <p:grpSpPr>
        <a:xfrm>
          <a:off x="0" y="0"/>
          <a:ext cx="0" cy="0"/>
          <a:chOff x="0" y="0"/>
          <a:chExt cx="0" cy="0"/>
        </a:xfrm>
      </p:grpSpPr>
      <p:sp>
        <p:nvSpPr>
          <p:cNvPr id="685" name="Google Shape;685;p51"/>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
        <p:nvSpPr>
          <p:cNvPr id="686" name="Google Shape;686;p51"/>
          <p:cNvSpPr txBox="1"/>
          <p:nvPr>
            <p:ph idx="2" type="ctrTitle"/>
          </p:nvPr>
        </p:nvSpPr>
        <p:spPr>
          <a:xfrm flipH="1">
            <a:off x="652624" y="1540500"/>
            <a:ext cx="2652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7" name="Google Shape;687;p51"/>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51"/>
          <p:cNvSpPr txBox="1"/>
          <p:nvPr>
            <p:ph hasCustomPrompt="1" idx="3" type="title"/>
          </p:nvPr>
        </p:nvSpPr>
        <p:spPr>
          <a:xfrm>
            <a:off x="3311803" y="1765675"/>
            <a:ext cx="8268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89" name="Google Shape;689;p51"/>
          <p:cNvSpPr txBox="1"/>
          <p:nvPr>
            <p:ph idx="4" type="ctrTitle"/>
          </p:nvPr>
        </p:nvSpPr>
        <p:spPr>
          <a:xfrm flipH="1">
            <a:off x="5806476" y="2158804"/>
            <a:ext cx="238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90" name="Google Shape;690;p51"/>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51"/>
          <p:cNvSpPr txBox="1"/>
          <p:nvPr>
            <p:ph hasCustomPrompt="1" idx="6" type="title"/>
          </p:nvPr>
        </p:nvSpPr>
        <p:spPr>
          <a:xfrm>
            <a:off x="4852249" y="2320275"/>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51"/>
          <p:cNvSpPr txBox="1"/>
          <p:nvPr>
            <p:ph idx="7" type="ctrTitle"/>
          </p:nvPr>
        </p:nvSpPr>
        <p:spPr>
          <a:xfrm flipH="1">
            <a:off x="851824" y="2550833"/>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3" name="Google Shape;693;p51"/>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4" name="Google Shape;694;p51"/>
          <p:cNvSpPr txBox="1"/>
          <p:nvPr>
            <p:ph hasCustomPrompt="1" idx="9" type="title"/>
          </p:nvPr>
        </p:nvSpPr>
        <p:spPr>
          <a:xfrm>
            <a:off x="3198543" y="2687826"/>
            <a:ext cx="10533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51"/>
          <p:cNvSpPr txBox="1"/>
          <p:nvPr>
            <p:ph idx="13" type="ctrTitle"/>
          </p:nvPr>
        </p:nvSpPr>
        <p:spPr>
          <a:xfrm flipH="1">
            <a:off x="5806476" y="3157143"/>
            <a:ext cx="2453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6" name="Google Shape;696;p51"/>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7" name="Google Shape;697;p51"/>
          <p:cNvSpPr txBox="1"/>
          <p:nvPr>
            <p:ph hasCustomPrompt="1" idx="15" type="title"/>
          </p:nvPr>
        </p:nvSpPr>
        <p:spPr>
          <a:xfrm>
            <a:off x="4852249" y="3318626"/>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51"/>
          <p:cNvSpPr txBox="1"/>
          <p:nvPr>
            <p:ph idx="16" type="ctrTitle"/>
          </p:nvPr>
        </p:nvSpPr>
        <p:spPr>
          <a:xfrm flipH="1">
            <a:off x="851824" y="3567989"/>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9" name="Google Shape;699;p51"/>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0" name="Google Shape;700;p51"/>
          <p:cNvSpPr txBox="1"/>
          <p:nvPr>
            <p:ph hasCustomPrompt="1" idx="18" type="title"/>
          </p:nvPr>
        </p:nvSpPr>
        <p:spPr>
          <a:xfrm>
            <a:off x="3251519" y="371042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_1">
    <p:spTree>
      <p:nvGrpSpPr>
        <p:cNvPr id="701" name="Shape 701"/>
        <p:cNvGrpSpPr/>
        <p:nvPr/>
      </p:nvGrpSpPr>
      <p:grpSpPr>
        <a:xfrm>
          <a:off x="0" y="0"/>
          <a:ext cx="0" cy="0"/>
          <a:chOff x="0" y="0"/>
          <a:chExt cx="0" cy="0"/>
        </a:xfrm>
      </p:grpSpPr>
      <p:sp>
        <p:nvSpPr>
          <p:cNvPr id="702" name="Google Shape;702;p52"/>
          <p:cNvSpPr txBox="1"/>
          <p:nvPr>
            <p:ph type="ctrTitle"/>
          </p:nvPr>
        </p:nvSpPr>
        <p:spPr>
          <a:xfrm flipH="1">
            <a:off x="2726844" y="1355377"/>
            <a:ext cx="36903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3" name="Google Shape;703;p52"/>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4" name="Google Shape;704;p52"/>
          <p:cNvSpPr txBox="1"/>
          <p:nvPr>
            <p:ph hasCustomPrompt="1" idx="2" type="title"/>
          </p:nvPr>
        </p:nvSpPr>
        <p:spPr>
          <a:xfrm flipH="1">
            <a:off x="3451644" y="2126971"/>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5" name="Shape 705"/>
        <p:cNvGrpSpPr/>
        <p:nvPr/>
      </p:nvGrpSpPr>
      <p:grpSpPr>
        <a:xfrm>
          <a:off x="0" y="0"/>
          <a:ext cx="0" cy="0"/>
          <a:chOff x="0" y="0"/>
          <a:chExt cx="0" cy="0"/>
        </a:xfrm>
      </p:grpSpPr>
      <p:sp>
        <p:nvSpPr>
          <p:cNvPr id="706" name="Google Shape;706;p53"/>
          <p:cNvSpPr txBox="1"/>
          <p:nvPr>
            <p:ph type="ctrTitle"/>
          </p:nvPr>
        </p:nvSpPr>
        <p:spPr>
          <a:xfrm>
            <a:off x="899250" y="4128125"/>
            <a:ext cx="7345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1.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8.png"/><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6.xml"/><Relationship Id="rId4" Type="http://schemas.openxmlformats.org/officeDocument/2006/relationships/slide" Target="/ppt/slid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slide" Target="/ppt/slides/slide6.xml"/><Relationship Id="rId4" Type="http://schemas.openxmlformats.org/officeDocument/2006/relationships/slide" Target="/ppt/slid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slide" Target="/ppt/slides/slide6.xml"/><Relationship Id="rId4"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54"/>
          <p:cNvGrpSpPr/>
          <p:nvPr/>
        </p:nvGrpSpPr>
        <p:grpSpPr>
          <a:xfrm>
            <a:off x="289301" y="43219"/>
            <a:ext cx="4067100" cy="3071531"/>
            <a:chOff x="517901" y="-109181"/>
            <a:chExt cx="4067100" cy="3071531"/>
          </a:xfrm>
        </p:grpSpPr>
        <p:sp>
          <p:nvSpPr>
            <p:cNvPr id="712" name="Google Shape;712;p54"/>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4"/>
          <p:cNvGrpSpPr/>
          <p:nvPr/>
        </p:nvGrpSpPr>
        <p:grpSpPr>
          <a:xfrm>
            <a:off x="2217405" y="943446"/>
            <a:ext cx="6831621" cy="4116150"/>
            <a:chOff x="238125" y="642425"/>
            <a:chExt cx="7145300" cy="4428825"/>
          </a:xfrm>
        </p:grpSpPr>
        <p:sp>
          <p:nvSpPr>
            <p:cNvPr id="715" name="Google Shape;715;p54"/>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4"/>
          <p:cNvSpPr txBox="1"/>
          <p:nvPr>
            <p:ph type="ctrTitle"/>
          </p:nvPr>
        </p:nvSpPr>
        <p:spPr>
          <a:xfrm>
            <a:off x="289300" y="279863"/>
            <a:ext cx="4067100" cy="219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lt1"/>
                </a:solidFill>
              </a:rPr>
              <a:t>PREDICTING</a:t>
            </a:r>
            <a:r>
              <a:rPr lang="en" sz="3900">
                <a:solidFill>
                  <a:schemeClr val="lt1"/>
                </a:solidFill>
              </a:rPr>
              <a:t> </a:t>
            </a:r>
            <a:r>
              <a:rPr lang="en" sz="3700">
                <a:solidFill>
                  <a:schemeClr val="lt1"/>
                </a:solidFill>
              </a:rPr>
              <a:t>COLLEGE ADMISSIONS</a:t>
            </a:r>
            <a:endParaRPr sz="3700">
              <a:solidFill>
                <a:schemeClr val="lt1"/>
              </a:solidFill>
            </a:endParaRPr>
          </a:p>
        </p:txBody>
      </p:sp>
      <p:sp>
        <p:nvSpPr>
          <p:cNvPr id="892" name="Google Shape;892;p54"/>
          <p:cNvSpPr txBox="1"/>
          <p:nvPr/>
        </p:nvSpPr>
        <p:spPr>
          <a:xfrm>
            <a:off x="174300" y="3017500"/>
            <a:ext cx="271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Oswald"/>
                <a:ea typeface="Oswald"/>
                <a:cs typeface="Oswald"/>
                <a:sym typeface="Oswald"/>
              </a:rPr>
              <a:t>DATASCI 112</a:t>
            </a:r>
            <a:endParaRPr b="1" sz="2000">
              <a:solidFill>
                <a:schemeClr val="lt1"/>
              </a:solidFill>
              <a:latin typeface="Oswald"/>
              <a:ea typeface="Oswald"/>
              <a:cs typeface="Oswald"/>
              <a:sym typeface="Oswald"/>
            </a:endParaRPr>
          </a:p>
          <a:p>
            <a:pPr indent="0" lvl="0" marL="0" rtl="0" algn="l">
              <a:spcBef>
                <a:spcPts val="0"/>
              </a:spcBef>
              <a:spcAft>
                <a:spcPts val="0"/>
              </a:spcAft>
              <a:buNone/>
            </a:pPr>
            <a:r>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Mina Ky &amp;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Stephanie Loekman</a:t>
            </a:r>
            <a:endParaRPr sz="20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63"/>
          <p:cNvGrpSpPr/>
          <p:nvPr/>
        </p:nvGrpSpPr>
        <p:grpSpPr>
          <a:xfrm>
            <a:off x="299286" y="189025"/>
            <a:ext cx="133205" cy="119344"/>
            <a:chOff x="222150" y="185025"/>
            <a:chExt cx="170100" cy="152400"/>
          </a:xfrm>
        </p:grpSpPr>
        <p:cxnSp>
          <p:nvCxnSpPr>
            <p:cNvPr id="1353" name="Google Shape;1353;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4" name="Google Shape;1354;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5" name="Google Shape;1355;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56" name="Google Shape;1356;p63"/>
          <p:cNvGrpSpPr/>
          <p:nvPr/>
        </p:nvGrpSpPr>
        <p:grpSpPr>
          <a:xfrm>
            <a:off x="286625" y="3999999"/>
            <a:ext cx="145867" cy="958251"/>
            <a:chOff x="286625" y="3923799"/>
            <a:chExt cx="145867" cy="958251"/>
          </a:xfrm>
        </p:grpSpPr>
        <p:sp>
          <p:nvSpPr>
            <p:cNvPr id="1357" name="Google Shape;1357;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63"/>
            <p:cNvGrpSpPr/>
            <p:nvPr/>
          </p:nvGrpSpPr>
          <p:grpSpPr>
            <a:xfrm>
              <a:off x="298112" y="4342643"/>
              <a:ext cx="110182" cy="126862"/>
              <a:chOff x="281100" y="2027800"/>
              <a:chExt cx="140700" cy="162000"/>
            </a:xfrm>
          </p:grpSpPr>
          <p:sp>
            <p:nvSpPr>
              <p:cNvPr id="1359" name="Google Shape;1359;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63"/>
              <p:cNvGrpSpPr/>
              <p:nvPr/>
            </p:nvGrpSpPr>
            <p:grpSpPr>
              <a:xfrm>
                <a:off x="308875" y="2088450"/>
                <a:ext cx="85200" cy="40700"/>
                <a:chOff x="308875" y="2087000"/>
                <a:chExt cx="85200" cy="40700"/>
              </a:xfrm>
            </p:grpSpPr>
            <p:cxnSp>
              <p:nvCxnSpPr>
                <p:cNvPr id="1361" name="Google Shape;1361;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63" name="Google Shape;1363;p63"/>
            <p:cNvGrpSpPr/>
            <p:nvPr/>
          </p:nvGrpSpPr>
          <p:grpSpPr>
            <a:xfrm>
              <a:off x="286625" y="3923799"/>
              <a:ext cx="133200" cy="133200"/>
              <a:chOff x="286625" y="3648899"/>
              <a:chExt cx="133200" cy="133200"/>
            </a:xfrm>
          </p:grpSpPr>
          <p:sp>
            <p:nvSpPr>
              <p:cNvPr id="1364" name="Google Shape;1364;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6" name="Google Shape;1366;p6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lt2"/>
                </a:solidFill>
              </a:rPr>
              <a:t>02 </a:t>
            </a:r>
            <a:r>
              <a:rPr lang="en" sz="7600">
                <a:solidFill>
                  <a:schemeClr val="lt2"/>
                </a:solidFill>
              </a:rPr>
              <a:t>DATA EXPLORATION</a:t>
            </a:r>
            <a:endParaRPr sz="7600">
              <a:solidFill>
                <a:schemeClr val="lt2"/>
              </a:solidFill>
            </a:endParaRPr>
          </a:p>
        </p:txBody>
      </p:sp>
      <p:cxnSp>
        <p:nvCxnSpPr>
          <p:cNvPr id="1369" name="Google Shape;1369;p63">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370" name="Google Shape;1370;p63">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371" name="Google Shape;1371;p6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4"/>
          <p:cNvGrpSpPr/>
          <p:nvPr/>
        </p:nvGrpSpPr>
        <p:grpSpPr>
          <a:xfrm>
            <a:off x="299286" y="189025"/>
            <a:ext cx="133205" cy="119344"/>
            <a:chOff x="222150" y="185025"/>
            <a:chExt cx="170100" cy="152400"/>
          </a:xfrm>
        </p:grpSpPr>
        <p:cxnSp>
          <p:nvCxnSpPr>
            <p:cNvPr id="1379" name="Google Shape;1379;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0" name="Google Shape;1380;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1" name="Google Shape;1381;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82" name="Google Shape;1382;p64"/>
          <p:cNvGrpSpPr/>
          <p:nvPr/>
        </p:nvGrpSpPr>
        <p:grpSpPr>
          <a:xfrm>
            <a:off x="286625" y="3999999"/>
            <a:ext cx="145867" cy="958251"/>
            <a:chOff x="286625" y="3923799"/>
            <a:chExt cx="145867" cy="958251"/>
          </a:xfrm>
        </p:grpSpPr>
        <p:sp>
          <p:nvSpPr>
            <p:cNvPr id="1383" name="Google Shape;1383;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64"/>
            <p:cNvGrpSpPr/>
            <p:nvPr/>
          </p:nvGrpSpPr>
          <p:grpSpPr>
            <a:xfrm>
              <a:off x="298112" y="4342643"/>
              <a:ext cx="110182" cy="126862"/>
              <a:chOff x="281100" y="2027800"/>
              <a:chExt cx="140700" cy="162000"/>
            </a:xfrm>
          </p:grpSpPr>
          <p:sp>
            <p:nvSpPr>
              <p:cNvPr id="1385" name="Google Shape;1385;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64"/>
              <p:cNvGrpSpPr/>
              <p:nvPr/>
            </p:nvGrpSpPr>
            <p:grpSpPr>
              <a:xfrm>
                <a:off x="308875" y="2088450"/>
                <a:ext cx="85200" cy="40700"/>
                <a:chOff x="308875" y="2087000"/>
                <a:chExt cx="85200" cy="40700"/>
              </a:xfrm>
            </p:grpSpPr>
            <p:cxnSp>
              <p:nvCxnSpPr>
                <p:cNvPr id="1387" name="Google Shape;1387;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89" name="Google Shape;1389;p64"/>
            <p:cNvGrpSpPr/>
            <p:nvPr/>
          </p:nvGrpSpPr>
          <p:grpSpPr>
            <a:xfrm>
              <a:off x="286625" y="3923799"/>
              <a:ext cx="133200" cy="133200"/>
              <a:chOff x="286625" y="3648899"/>
              <a:chExt cx="133200" cy="133200"/>
            </a:xfrm>
          </p:grpSpPr>
          <p:sp>
            <p:nvSpPr>
              <p:cNvPr id="1390" name="Google Shape;1390;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2" name="Google Shape;1392;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64"/>
          <p:cNvPicPr preferRelativeResize="0"/>
          <p:nvPr/>
        </p:nvPicPr>
        <p:blipFill>
          <a:blip r:embed="rId5">
            <a:alphaModFix/>
          </a:blip>
          <a:stretch>
            <a:fillRect/>
          </a:stretch>
        </p:blipFill>
        <p:spPr>
          <a:xfrm>
            <a:off x="221275" y="1205475"/>
            <a:ext cx="4348247" cy="1872150"/>
          </a:xfrm>
          <a:prstGeom prst="rect">
            <a:avLst/>
          </a:prstGeom>
          <a:noFill/>
          <a:ln cap="flat" cmpd="sng" w="38100">
            <a:solidFill>
              <a:schemeClr val="accent5"/>
            </a:solidFill>
            <a:prstDash val="solid"/>
            <a:round/>
            <a:headEnd len="sm" w="sm" type="none"/>
            <a:tailEnd len="sm" w="sm" type="none"/>
          </a:ln>
        </p:spPr>
      </p:pic>
      <p:sp>
        <p:nvSpPr>
          <p:cNvPr id="1397" name="Google Shape;1397;p64"/>
          <p:cNvSpPr txBox="1"/>
          <p:nvPr>
            <p:ph idx="2" type="title"/>
          </p:nvPr>
        </p:nvSpPr>
        <p:spPr>
          <a:xfrm>
            <a:off x="699688" y="424725"/>
            <a:ext cx="3639600" cy="7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MATH </a:t>
            </a:r>
            <a:endParaRPr/>
          </a:p>
          <a:p>
            <a:pPr indent="0" lvl="0" marL="0" rtl="0" algn="ctr">
              <a:spcBef>
                <a:spcPts val="0"/>
              </a:spcBef>
              <a:spcAft>
                <a:spcPts val="0"/>
              </a:spcAft>
              <a:buNone/>
            </a:pPr>
            <a:r>
              <a:rPr lang="en"/>
              <a:t>&amp; ADMISSION RATE</a:t>
            </a:r>
            <a:endParaRPr/>
          </a:p>
        </p:txBody>
      </p:sp>
      <p:pic>
        <p:nvPicPr>
          <p:cNvPr id="1398" name="Google Shape;1398;p64"/>
          <p:cNvPicPr preferRelativeResize="0"/>
          <p:nvPr/>
        </p:nvPicPr>
        <p:blipFill>
          <a:blip r:embed="rId6">
            <a:alphaModFix/>
          </a:blip>
          <a:stretch>
            <a:fillRect/>
          </a:stretch>
        </p:blipFill>
        <p:spPr>
          <a:xfrm>
            <a:off x="4689000" y="1205475"/>
            <a:ext cx="4168550" cy="1872150"/>
          </a:xfrm>
          <a:prstGeom prst="rect">
            <a:avLst/>
          </a:prstGeom>
          <a:noFill/>
          <a:ln>
            <a:noFill/>
          </a:ln>
        </p:spPr>
      </p:pic>
      <p:sp>
        <p:nvSpPr>
          <p:cNvPr id="1399" name="Google Shape;1399;p64"/>
          <p:cNvSpPr txBox="1"/>
          <p:nvPr>
            <p:ph idx="2" type="title"/>
          </p:nvPr>
        </p:nvSpPr>
        <p:spPr>
          <a:xfrm>
            <a:off x="4966888" y="612625"/>
            <a:ext cx="36396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CRITICAL READING </a:t>
            </a:r>
            <a:endParaRPr/>
          </a:p>
          <a:p>
            <a:pPr indent="0" lvl="0" marL="0" rtl="0" algn="ctr">
              <a:spcBef>
                <a:spcPts val="0"/>
              </a:spcBef>
              <a:spcAft>
                <a:spcPts val="0"/>
              </a:spcAft>
              <a:buNone/>
            </a:pPr>
            <a:r>
              <a:rPr lang="en"/>
              <a:t>&amp; ADMISSION RATE</a:t>
            </a:r>
            <a:endParaRPr/>
          </a:p>
        </p:txBody>
      </p:sp>
      <p:sp>
        <p:nvSpPr>
          <p:cNvPr id="1400" name="Google Shape;1400;p64"/>
          <p:cNvSpPr/>
          <p:nvPr/>
        </p:nvSpPr>
        <p:spPr>
          <a:xfrm>
            <a:off x="180977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-0.499</a:t>
            </a:r>
            <a:endParaRPr/>
          </a:p>
        </p:txBody>
      </p:sp>
      <p:sp>
        <p:nvSpPr>
          <p:cNvPr id="1401" name="Google Shape;1401;p64"/>
          <p:cNvSpPr/>
          <p:nvPr/>
        </p:nvSpPr>
        <p:spPr>
          <a:xfrm>
            <a:off x="601392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-0.484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5"/>
          <p:cNvSpPr txBox="1"/>
          <p:nvPr>
            <p:ph type="title"/>
          </p:nvPr>
        </p:nvSpPr>
        <p:spPr>
          <a:xfrm>
            <a:off x="2197500" y="126000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txBox="1"/>
          <p:nvPr>
            <p:ph idx="1" type="subTitle"/>
          </p:nvPr>
        </p:nvSpPr>
        <p:spPr>
          <a:xfrm>
            <a:off x="2197500" y="1627718"/>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txBox="1"/>
          <p:nvPr>
            <p:ph idx="3" type="title"/>
          </p:nvPr>
        </p:nvSpPr>
        <p:spPr>
          <a:xfrm>
            <a:off x="2197500" y="165226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txBox="1"/>
          <p:nvPr>
            <p:ph idx="4" type="title"/>
          </p:nvPr>
        </p:nvSpPr>
        <p:spPr>
          <a:xfrm>
            <a:off x="1272900" y="165226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p65"/>
          <p:cNvSpPr txBox="1"/>
          <p:nvPr>
            <p:ph idx="5" type="subTitle"/>
          </p:nvPr>
        </p:nvSpPr>
        <p:spPr>
          <a:xfrm>
            <a:off x="2197500" y="2020087"/>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txBox="1"/>
          <p:nvPr>
            <p:ph idx="6" type="title"/>
          </p:nvPr>
        </p:nvSpPr>
        <p:spPr>
          <a:xfrm>
            <a:off x="2197500" y="242563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txBox="1"/>
          <p:nvPr>
            <p:ph idx="7" type="title"/>
          </p:nvPr>
        </p:nvSpPr>
        <p:spPr>
          <a:xfrm>
            <a:off x="1272900" y="242561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65"/>
          <p:cNvSpPr txBox="1"/>
          <p:nvPr>
            <p:ph idx="8" type="subTitle"/>
          </p:nvPr>
        </p:nvSpPr>
        <p:spPr>
          <a:xfrm>
            <a:off x="2197500" y="2793441"/>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4" name="Google Shape;1414;p65"/>
          <p:cNvPicPr preferRelativeResize="0"/>
          <p:nvPr/>
        </p:nvPicPr>
        <p:blipFill rotWithShape="1">
          <a:blip r:embed="rId3">
            <a:alphaModFix/>
          </a:blip>
          <a:srcRect b="0" l="0" r="0" t="6226"/>
          <a:stretch/>
        </p:blipFill>
        <p:spPr>
          <a:xfrm>
            <a:off x="714150" y="1060000"/>
            <a:ext cx="7737001" cy="2727950"/>
          </a:xfrm>
          <a:prstGeom prst="rect">
            <a:avLst/>
          </a:prstGeom>
          <a:noFill/>
          <a:ln>
            <a:noFill/>
          </a:ln>
        </p:spPr>
      </p:pic>
      <p:sp>
        <p:nvSpPr>
          <p:cNvPr id="1415" name="Google Shape;1415;p65"/>
          <p:cNvSpPr txBox="1"/>
          <p:nvPr/>
        </p:nvSpPr>
        <p:spPr>
          <a:xfrm>
            <a:off x="485550" y="3888625"/>
            <a:ext cx="7642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lt1"/>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416" name="Google Shape;1416;p65"/>
          <p:cNvSpPr txBox="1"/>
          <p:nvPr/>
        </p:nvSpPr>
        <p:spPr>
          <a:xfrm>
            <a:off x="1177450" y="2855913"/>
            <a:ext cx="640500" cy="4464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-0.29</a:t>
            </a:r>
            <a:endParaRPr sz="1700">
              <a:solidFill>
                <a:schemeClr val="lt1"/>
              </a:solidFill>
              <a:latin typeface="Oswald"/>
              <a:ea typeface="Oswald"/>
              <a:cs typeface="Oswald"/>
              <a:sym typeface="Oswald"/>
            </a:endParaRPr>
          </a:p>
        </p:txBody>
      </p:sp>
      <p:sp>
        <p:nvSpPr>
          <p:cNvPr id="1417" name="Google Shape;1417;p65"/>
          <p:cNvSpPr txBox="1"/>
          <p:nvPr/>
        </p:nvSpPr>
        <p:spPr>
          <a:xfrm>
            <a:off x="5001100" y="2865388"/>
            <a:ext cx="640500" cy="4464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-0.87</a:t>
            </a:r>
            <a:endParaRPr sz="1700">
              <a:solidFill>
                <a:schemeClr val="lt1"/>
              </a:solidFill>
              <a:latin typeface="Oswald"/>
              <a:ea typeface="Oswald"/>
              <a:cs typeface="Oswald"/>
              <a:sym typeface="Oswald"/>
            </a:endParaRPr>
          </a:p>
        </p:txBody>
      </p:sp>
      <p:sp>
        <p:nvSpPr>
          <p:cNvPr id="1418" name="Google Shape;1418;p65"/>
          <p:cNvSpPr txBox="1"/>
          <p:nvPr/>
        </p:nvSpPr>
        <p:spPr>
          <a:xfrm>
            <a:off x="627300" y="360425"/>
            <a:ext cx="800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Oswald"/>
                <a:ea typeface="Oswald"/>
                <a:cs typeface="Oswald"/>
                <a:sym typeface="Oswald"/>
              </a:rPr>
              <a:t>CORRELATION BETWEEN DIFFERENT ACCREDITORS</a:t>
            </a:r>
            <a:endParaRPr b="1" sz="3000">
              <a:solidFill>
                <a:schemeClr val="accent1"/>
              </a:solidFill>
              <a:latin typeface="Oswald"/>
              <a:ea typeface="Oswald"/>
              <a:cs typeface="Oswald"/>
              <a:sym typeface="Oswald"/>
            </a:endParaRPr>
          </a:p>
        </p:txBody>
      </p:sp>
      <p:sp>
        <p:nvSpPr>
          <p:cNvPr id="1419" name="Google Shape;1419;p65"/>
          <p:cNvSpPr/>
          <p:nvPr/>
        </p:nvSpPr>
        <p:spPr>
          <a:xfrm>
            <a:off x="838100" y="3888625"/>
            <a:ext cx="8009400" cy="754500"/>
          </a:xfrm>
          <a:prstGeom prst="roundRect">
            <a:avLst>
              <a:gd fmla="val 7939" name="adj"/>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200">
                <a:solidFill>
                  <a:schemeClr val="lt1"/>
                </a:solidFill>
                <a:latin typeface="Courier New"/>
                <a:ea typeface="Courier New"/>
                <a:cs typeface="Courier New"/>
                <a:sym typeface="Courier New"/>
              </a:rPr>
              <a:t>px.scatter(X_train, x="SAT Math", y="Admission Rate", facet_col = "Accreditor", trendline="ols", color = "Accreditor", trendline_color_override= "black")</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pSp>
        <p:nvGrpSpPr>
          <p:cNvPr id="1424" name="Google Shape;1424;p66"/>
          <p:cNvGrpSpPr/>
          <p:nvPr/>
        </p:nvGrpSpPr>
        <p:grpSpPr>
          <a:xfrm>
            <a:off x="299286" y="189025"/>
            <a:ext cx="133205" cy="119344"/>
            <a:chOff x="222150" y="185025"/>
            <a:chExt cx="170100" cy="152400"/>
          </a:xfrm>
        </p:grpSpPr>
        <p:cxnSp>
          <p:nvCxnSpPr>
            <p:cNvPr id="1425" name="Google Shape;1425;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6" name="Google Shape;1426;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7" name="Google Shape;1427;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28" name="Google Shape;1428;p66"/>
          <p:cNvGrpSpPr/>
          <p:nvPr/>
        </p:nvGrpSpPr>
        <p:grpSpPr>
          <a:xfrm>
            <a:off x="286625" y="3999999"/>
            <a:ext cx="145867" cy="958251"/>
            <a:chOff x="286625" y="3923799"/>
            <a:chExt cx="145867" cy="958251"/>
          </a:xfrm>
        </p:grpSpPr>
        <p:sp>
          <p:nvSpPr>
            <p:cNvPr id="1429" name="Google Shape;1429;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66"/>
            <p:cNvGrpSpPr/>
            <p:nvPr/>
          </p:nvGrpSpPr>
          <p:grpSpPr>
            <a:xfrm>
              <a:off x="298112" y="4342643"/>
              <a:ext cx="110182" cy="126862"/>
              <a:chOff x="281100" y="2027800"/>
              <a:chExt cx="140700" cy="162000"/>
            </a:xfrm>
          </p:grpSpPr>
          <p:sp>
            <p:nvSpPr>
              <p:cNvPr id="1431" name="Google Shape;1431;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66"/>
              <p:cNvGrpSpPr/>
              <p:nvPr/>
            </p:nvGrpSpPr>
            <p:grpSpPr>
              <a:xfrm>
                <a:off x="308875" y="2088450"/>
                <a:ext cx="85200" cy="40700"/>
                <a:chOff x="308875" y="2087000"/>
                <a:chExt cx="85200" cy="40700"/>
              </a:xfrm>
            </p:grpSpPr>
            <p:cxnSp>
              <p:nvCxnSpPr>
                <p:cNvPr id="1433" name="Google Shape;1433;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35" name="Google Shape;1435;p66"/>
            <p:cNvGrpSpPr/>
            <p:nvPr/>
          </p:nvGrpSpPr>
          <p:grpSpPr>
            <a:xfrm>
              <a:off x="286625" y="3923799"/>
              <a:ext cx="133200" cy="133200"/>
              <a:chOff x="286625" y="3648899"/>
              <a:chExt cx="133200" cy="133200"/>
            </a:xfrm>
          </p:grpSpPr>
          <p:sp>
            <p:nvSpPr>
              <p:cNvPr id="1436" name="Google Shape;1436;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8" name="Google Shape;1438;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accent1"/>
                </a:solidFill>
              </a:rPr>
              <a:t>03 MAPS</a:t>
            </a:r>
            <a:endParaRPr sz="7600">
              <a:solidFill>
                <a:schemeClr val="accent1"/>
              </a:solidFill>
            </a:endParaRPr>
          </a:p>
        </p:txBody>
      </p:sp>
      <p:cxnSp>
        <p:nvCxnSpPr>
          <p:cNvPr id="1441" name="Google Shape;1441;p66">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42" name="Google Shape;1442;p66">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43" name="Google Shape;1443;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7"/>
          <p:cNvSpPr txBox="1"/>
          <p:nvPr>
            <p:ph idx="15" type="title"/>
          </p:nvPr>
        </p:nvSpPr>
        <p:spPr>
          <a:xfrm>
            <a:off x="5074575" y="-115100"/>
            <a:ext cx="4559700" cy="24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COLLEGE DOT MAP: COLORED BY ADMISSION RATE</a:t>
            </a:r>
            <a:endParaRPr>
              <a:solidFill>
                <a:schemeClr val="accent2"/>
              </a:solidFill>
            </a:endParaRPr>
          </a:p>
        </p:txBody>
      </p:sp>
      <p:sp>
        <p:nvSpPr>
          <p:cNvPr id="1451" name="Google Shape;1451;p67"/>
          <p:cNvSpPr txBox="1"/>
          <p:nvPr/>
        </p:nvSpPr>
        <p:spPr>
          <a:xfrm>
            <a:off x="4964400" y="2054475"/>
            <a:ext cx="41796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Each dot = 1 college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Color of each dot represents admission rate </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Most competitive = purple</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Least competitive = yellow</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Used State FIP codes and merge to state shapefile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 Geopandas</a:t>
            </a:r>
            <a:endParaRPr sz="13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solidFill>
                <a:schemeClr val="dk2"/>
              </a:solidFill>
              <a:latin typeface="Fira Code"/>
              <a:ea typeface="Fira Code"/>
              <a:cs typeface="Fira Code"/>
              <a:sym typeface="Fira Code"/>
            </a:endParaRPr>
          </a:p>
        </p:txBody>
      </p:sp>
      <p:pic>
        <p:nvPicPr>
          <p:cNvPr id="1452" name="Google Shape;1452;p67"/>
          <p:cNvPicPr preferRelativeResize="0"/>
          <p:nvPr/>
        </p:nvPicPr>
        <p:blipFill rotWithShape="1">
          <a:blip r:embed="rId3">
            <a:alphaModFix/>
          </a:blip>
          <a:srcRect b="24751" l="9677" r="19835" t="26217"/>
          <a:stretch/>
        </p:blipFill>
        <p:spPr>
          <a:xfrm>
            <a:off x="696325" y="1353200"/>
            <a:ext cx="3960750" cy="2716700"/>
          </a:xfrm>
          <a:prstGeom prst="rect">
            <a:avLst/>
          </a:prstGeom>
          <a:noFill/>
          <a:ln>
            <a:noFill/>
          </a:ln>
        </p:spPr>
      </p:pic>
      <p:pic>
        <p:nvPicPr>
          <p:cNvPr id="1453" name="Google Shape;1453;p67"/>
          <p:cNvPicPr preferRelativeResize="0"/>
          <p:nvPr/>
        </p:nvPicPr>
        <p:blipFill>
          <a:blip r:embed="rId4">
            <a:alphaModFix/>
          </a:blip>
          <a:stretch>
            <a:fillRect/>
          </a:stretch>
        </p:blipFill>
        <p:spPr>
          <a:xfrm>
            <a:off x="4733275" y="1229800"/>
            <a:ext cx="383175" cy="329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68"/>
          <p:cNvPicPr preferRelativeResize="0"/>
          <p:nvPr/>
        </p:nvPicPr>
        <p:blipFill rotWithShape="1">
          <a:blip r:embed="rId3">
            <a:alphaModFix/>
          </a:blip>
          <a:srcRect b="11112" l="6380" r="3375" t="8823"/>
          <a:stretch/>
        </p:blipFill>
        <p:spPr>
          <a:xfrm>
            <a:off x="692350" y="1436050"/>
            <a:ext cx="4032050" cy="2504650"/>
          </a:xfrm>
          <a:prstGeom prst="rect">
            <a:avLst/>
          </a:prstGeom>
          <a:noFill/>
          <a:ln>
            <a:noFill/>
          </a:ln>
        </p:spPr>
      </p:pic>
      <p:sp>
        <p:nvSpPr>
          <p:cNvPr id="1459" name="Google Shape;1459;p68"/>
          <p:cNvSpPr txBox="1"/>
          <p:nvPr>
            <p:ph idx="15" type="title"/>
          </p:nvPr>
        </p:nvSpPr>
        <p:spPr>
          <a:xfrm>
            <a:off x="5321100" y="296100"/>
            <a:ext cx="3822900" cy="12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FLAGSHIP COLLEGES DOT PLOT</a:t>
            </a:r>
            <a:endParaRPr>
              <a:solidFill>
                <a:schemeClr val="accent4"/>
              </a:solidFill>
            </a:endParaRPr>
          </a:p>
        </p:txBody>
      </p:sp>
      <p:cxnSp>
        <p:nvCxnSpPr>
          <p:cNvPr id="1460" name="Google Shape;1460;p68"/>
          <p:cNvCxnSpPr>
            <a:stCxn id="1461" idx="2"/>
          </p:cNvCxnSpPr>
          <p:nvPr/>
        </p:nvCxnSpPr>
        <p:spPr>
          <a:xfrm>
            <a:off x="689268" y="2113496"/>
            <a:ext cx="137400" cy="482100"/>
          </a:xfrm>
          <a:prstGeom prst="straightConnector1">
            <a:avLst/>
          </a:prstGeom>
          <a:noFill/>
          <a:ln cap="flat" cmpd="sng" w="9525">
            <a:solidFill>
              <a:schemeClr val="lt1"/>
            </a:solidFill>
            <a:prstDash val="solid"/>
            <a:round/>
            <a:headEnd len="med" w="med" type="none"/>
            <a:tailEnd len="med" w="med" type="triangle"/>
          </a:ln>
        </p:spPr>
      </p:cxnSp>
      <p:sp>
        <p:nvSpPr>
          <p:cNvPr id="1461" name="Google Shape;1461;p68"/>
          <p:cNvSpPr txBox="1"/>
          <p:nvPr/>
        </p:nvSpPr>
        <p:spPr>
          <a:xfrm>
            <a:off x="265518" y="1713296"/>
            <a:ext cx="847500" cy="400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Oswald"/>
                <a:ea typeface="Oswald"/>
                <a:cs typeface="Oswald"/>
                <a:sym typeface="Oswald"/>
              </a:rPr>
              <a:t>BERKELEY</a:t>
            </a:r>
            <a:endParaRPr>
              <a:solidFill>
                <a:srgbClr val="0B5394"/>
              </a:solidFill>
              <a:latin typeface="Oswald"/>
              <a:ea typeface="Oswald"/>
              <a:cs typeface="Oswald"/>
              <a:sym typeface="Oswald"/>
            </a:endParaRPr>
          </a:p>
        </p:txBody>
      </p:sp>
      <p:cxnSp>
        <p:nvCxnSpPr>
          <p:cNvPr id="1462" name="Google Shape;1462;p68"/>
          <p:cNvCxnSpPr>
            <a:stCxn id="1463" idx="2"/>
          </p:cNvCxnSpPr>
          <p:nvPr/>
        </p:nvCxnSpPr>
        <p:spPr>
          <a:xfrm>
            <a:off x="2204924" y="2513700"/>
            <a:ext cx="562500" cy="129900"/>
          </a:xfrm>
          <a:prstGeom prst="straightConnector1">
            <a:avLst/>
          </a:prstGeom>
          <a:noFill/>
          <a:ln cap="flat" cmpd="sng" w="9525">
            <a:solidFill>
              <a:schemeClr val="dk2"/>
            </a:solidFill>
            <a:prstDash val="solid"/>
            <a:round/>
            <a:headEnd len="med" w="med" type="none"/>
            <a:tailEnd len="med" w="med" type="triangle"/>
          </a:ln>
        </p:spPr>
      </p:cxnSp>
      <p:sp>
        <p:nvSpPr>
          <p:cNvPr id="1463" name="Google Shape;1463;p68"/>
          <p:cNvSpPr txBox="1"/>
          <p:nvPr/>
        </p:nvSpPr>
        <p:spPr>
          <a:xfrm>
            <a:off x="1989524" y="2113500"/>
            <a:ext cx="4308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swald"/>
                <a:ea typeface="Oswald"/>
                <a:cs typeface="Oswald"/>
                <a:sym typeface="Oswald"/>
              </a:rPr>
              <a:t>KU</a:t>
            </a:r>
            <a:endParaRPr>
              <a:solidFill>
                <a:schemeClr val="lt1"/>
              </a:solidFill>
              <a:latin typeface="Oswald"/>
              <a:ea typeface="Oswald"/>
              <a:cs typeface="Oswald"/>
              <a:sym typeface="Oswald"/>
            </a:endParaRPr>
          </a:p>
        </p:txBody>
      </p:sp>
      <p:sp>
        <p:nvSpPr>
          <p:cNvPr id="1464" name="Google Shape;1464;p68"/>
          <p:cNvSpPr txBox="1"/>
          <p:nvPr/>
        </p:nvSpPr>
        <p:spPr>
          <a:xfrm>
            <a:off x="4963550" y="1589650"/>
            <a:ext cx="3494100" cy="3037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Created GeoDataFrame based on the flagship DataFrame we web scrapped</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Set to same crs as state Geodataframe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Changing facecolor, linewidth, marker, markersize, and cmap</a:t>
            </a:r>
            <a:endParaRPr>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Set X_Lim and Y_Lim to only include continental USA</a:t>
            </a:r>
            <a:endParaRPr>
              <a:solidFill>
                <a:schemeClr val="dk2"/>
              </a:solidFill>
              <a:latin typeface="Fira Code"/>
              <a:ea typeface="Fira Code"/>
              <a:cs typeface="Fira Code"/>
              <a:sym typeface="Fira Code"/>
            </a:endParaRPr>
          </a:p>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pic>
        <p:nvPicPr>
          <p:cNvPr id="1465" name="Google Shape;1465;p68"/>
          <p:cNvPicPr preferRelativeResize="0"/>
          <p:nvPr/>
        </p:nvPicPr>
        <p:blipFill>
          <a:blip r:embed="rId4">
            <a:alphaModFix/>
          </a:blip>
          <a:stretch>
            <a:fillRect/>
          </a:stretch>
        </p:blipFill>
        <p:spPr>
          <a:xfrm>
            <a:off x="4648200" y="1333125"/>
            <a:ext cx="430800" cy="3114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9"/>
          <p:cNvSpPr txBox="1"/>
          <p:nvPr>
            <p:ph idx="15" type="title"/>
          </p:nvPr>
        </p:nvSpPr>
        <p:spPr>
          <a:xfrm>
            <a:off x="5227900" y="-148750"/>
            <a:ext cx="4246200" cy="21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ELITE COLLEGES CHOROPLETH</a:t>
            </a:r>
            <a:endParaRPr>
              <a:solidFill>
                <a:schemeClr val="lt2"/>
              </a:solidFill>
            </a:endParaRPr>
          </a:p>
        </p:txBody>
      </p:sp>
      <p:sp>
        <p:nvSpPr>
          <p:cNvPr id="1471" name="Google Shape;1471;p69"/>
          <p:cNvSpPr txBox="1"/>
          <p:nvPr/>
        </p:nvSpPr>
        <p:spPr>
          <a:xfrm>
            <a:off x="4903575" y="1545775"/>
            <a:ext cx="3314100" cy="2598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Defining an Elite College (&lt;</a:t>
            </a:r>
            <a:r>
              <a:rPr lang="en" sz="1300">
                <a:solidFill>
                  <a:schemeClr val="dk2"/>
                </a:solidFill>
                <a:latin typeface="Fira Code"/>
                <a:ea typeface="Fira Code"/>
                <a:cs typeface="Fira Code"/>
                <a:sym typeface="Fira Code"/>
              </a:rPr>
              <a:t>30% acceptance rate &amp; </a:t>
            </a:r>
            <a:endParaRPr sz="13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300">
                <a:solidFill>
                  <a:schemeClr val="dk2"/>
                </a:solidFill>
                <a:latin typeface="Fira Code"/>
                <a:ea typeface="Fira Code"/>
                <a:cs typeface="Fira Code"/>
                <a:sym typeface="Fira Code"/>
              </a:rPr>
              <a:t>&gt;690 SAT score)</a:t>
            </a:r>
            <a:endParaRPr sz="1300">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Groupby State FIP Code to find number of elite colleges in each state</a:t>
            </a:r>
            <a:endParaRPr>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Merge with state GeoDataFrame</a:t>
            </a:r>
            <a:endParaRPr>
              <a:solidFill>
                <a:schemeClr val="dk2"/>
              </a:solidFill>
              <a:latin typeface="Fira Code"/>
              <a:ea typeface="Fira Code"/>
              <a:cs typeface="Fira Code"/>
              <a:sym typeface="Fira Code"/>
            </a:endParaRPr>
          </a:p>
          <a:p>
            <a:pPr indent="-317500" lvl="0" marL="457200" rtl="0" algn="l">
              <a:spcBef>
                <a:spcPts val="0"/>
              </a:spcBef>
              <a:spcAft>
                <a:spcPts val="0"/>
              </a:spcAft>
              <a:buClr>
                <a:schemeClr val="dk2"/>
              </a:buClr>
              <a:buSzPts val="1400"/>
              <a:buFont typeface="Fira Code"/>
              <a:buChar char="●"/>
            </a:pPr>
            <a:r>
              <a:rPr lang="en">
                <a:solidFill>
                  <a:schemeClr val="dk2"/>
                </a:solidFill>
                <a:latin typeface="Fira Code"/>
                <a:ea typeface="Fira Code"/>
                <a:cs typeface="Fira Code"/>
                <a:sym typeface="Fira Code"/>
              </a:rPr>
              <a:t>Change vmin to -1, so states with 0 elite schools still appear</a:t>
            </a:r>
            <a:endParaRPr>
              <a:solidFill>
                <a:schemeClr val="dk2"/>
              </a:solidFill>
              <a:latin typeface="Fira Code"/>
              <a:ea typeface="Fira Code"/>
              <a:cs typeface="Fira Code"/>
              <a:sym typeface="Fira Code"/>
            </a:endParaRPr>
          </a:p>
        </p:txBody>
      </p:sp>
      <p:pic>
        <p:nvPicPr>
          <p:cNvPr id="1472" name="Google Shape;1472;p69"/>
          <p:cNvPicPr preferRelativeResize="0"/>
          <p:nvPr/>
        </p:nvPicPr>
        <p:blipFill rotWithShape="1">
          <a:blip r:embed="rId3">
            <a:alphaModFix/>
          </a:blip>
          <a:srcRect b="12285" l="0" r="5446" t="10541"/>
          <a:stretch/>
        </p:blipFill>
        <p:spPr>
          <a:xfrm>
            <a:off x="407100" y="1545775"/>
            <a:ext cx="4246201" cy="2430550"/>
          </a:xfrm>
          <a:prstGeom prst="rect">
            <a:avLst/>
          </a:prstGeom>
          <a:noFill/>
          <a:ln>
            <a:noFill/>
          </a:ln>
        </p:spPr>
      </p:pic>
      <p:pic>
        <p:nvPicPr>
          <p:cNvPr id="1473" name="Google Shape;1473;p69"/>
          <p:cNvPicPr preferRelativeResize="0"/>
          <p:nvPr/>
        </p:nvPicPr>
        <p:blipFill>
          <a:blip r:embed="rId4">
            <a:alphaModFix/>
          </a:blip>
          <a:stretch>
            <a:fillRect/>
          </a:stretch>
        </p:blipFill>
        <p:spPr>
          <a:xfrm>
            <a:off x="4653300" y="1240975"/>
            <a:ext cx="375308" cy="330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grpSp>
        <p:nvGrpSpPr>
          <p:cNvPr id="1478" name="Google Shape;1478;p70"/>
          <p:cNvGrpSpPr/>
          <p:nvPr/>
        </p:nvGrpSpPr>
        <p:grpSpPr>
          <a:xfrm>
            <a:off x="299286" y="189025"/>
            <a:ext cx="133205" cy="119344"/>
            <a:chOff x="222150" y="185025"/>
            <a:chExt cx="170100" cy="152400"/>
          </a:xfrm>
        </p:grpSpPr>
        <p:cxnSp>
          <p:nvCxnSpPr>
            <p:cNvPr id="1479" name="Google Shape;1479;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0" name="Google Shape;1480;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1" name="Google Shape;1481;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82" name="Google Shape;1482;p70"/>
          <p:cNvGrpSpPr/>
          <p:nvPr/>
        </p:nvGrpSpPr>
        <p:grpSpPr>
          <a:xfrm>
            <a:off x="286625" y="3999999"/>
            <a:ext cx="145867" cy="958251"/>
            <a:chOff x="286625" y="3923799"/>
            <a:chExt cx="145867" cy="958251"/>
          </a:xfrm>
        </p:grpSpPr>
        <p:sp>
          <p:nvSpPr>
            <p:cNvPr id="1483" name="Google Shape;1483;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0"/>
            <p:cNvGrpSpPr/>
            <p:nvPr/>
          </p:nvGrpSpPr>
          <p:grpSpPr>
            <a:xfrm>
              <a:off x="298112" y="4342643"/>
              <a:ext cx="110182" cy="126862"/>
              <a:chOff x="281100" y="2027800"/>
              <a:chExt cx="140700" cy="162000"/>
            </a:xfrm>
          </p:grpSpPr>
          <p:sp>
            <p:nvSpPr>
              <p:cNvPr id="1485" name="Google Shape;1485;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70"/>
              <p:cNvGrpSpPr/>
              <p:nvPr/>
            </p:nvGrpSpPr>
            <p:grpSpPr>
              <a:xfrm>
                <a:off x="308875" y="2088450"/>
                <a:ext cx="85200" cy="40700"/>
                <a:chOff x="308875" y="2087000"/>
                <a:chExt cx="85200" cy="40700"/>
              </a:xfrm>
            </p:grpSpPr>
            <p:cxnSp>
              <p:nvCxnSpPr>
                <p:cNvPr id="1487" name="Google Shape;1487;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9" name="Google Shape;1489;p70"/>
            <p:cNvGrpSpPr/>
            <p:nvPr/>
          </p:nvGrpSpPr>
          <p:grpSpPr>
            <a:xfrm>
              <a:off x="286625" y="3923799"/>
              <a:ext cx="133200" cy="133200"/>
              <a:chOff x="286625" y="3648899"/>
              <a:chExt cx="133200" cy="133200"/>
            </a:xfrm>
          </p:grpSpPr>
          <p:sp>
            <p:nvSpPr>
              <p:cNvPr id="1490" name="Google Shape;1490;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2" name="Google Shape;1492;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4"/>
                </a:solidFill>
              </a:rPr>
              <a:t>04 FIND COMPARABLE UNIVERSITIES</a:t>
            </a:r>
            <a:endParaRPr sz="6800">
              <a:solidFill>
                <a:schemeClr val="accent4"/>
              </a:solidFill>
            </a:endParaRPr>
          </a:p>
        </p:txBody>
      </p:sp>
      <p:cxnSp>
        <p:nvCxnSpPr>
          <p:cNvPr id="1495" name="Google Shape;1495;p70">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96" name="Google Shape;1496;p70">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97" name="Google Shape;1497;p7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grpSp>
        <p:nvGrpSpPr>
          <p:cNvPr id="1504" name="Google Shape;1504;p71"/>
          <p:cNvGrpSpPr/>
          <p:nvPr/>
        </p:nvGrpSpPr>
        <p:grpSpPr>
          <a:xfrm>
            <a:off x="2816208" y="1652063"/>
            <a:ext cx="737100" cy="737100"/>
            <a:chOff x="991075" y="1881675"/>
            <a:chExt cx="737100" cy="737100"/>
          </a:xfrm>
        </p:grpSpPr>
        <p:sp>
          <p:nvSpPr>
            <p:cNvPr id="1505" name="Google Shape;1505;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1"/>
          <p:cNvGrpSpPr/>
          <p:nvPr/>
        </p:nvGrpSpPr>
        <p:grpSpPr>
          <a:xfrm>
            <a:off x="4953008" y="1652063"/>
            <a:ext cx="737100" cy="737100"/>
            <a:chOff x="991075" y="1881675"/>
            <a:chExt cx="737100" cy="737100"/>
          </a:xfrm>
        </p:grpSpPr>
        <p:sp>
          <p:nvSpPr>
            <p:cNvPr id="1508" name="Google Shape;1508;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71"/>
          <p:cNvSpPr txBox="1"/>
          <p:nvPr>
            <p:ph type="title"/>
          </p:nvPr>
        </p:nvSpPr>
        <p:spPr>
          <a:xfrm>
            <a:off x="356900" y="484650"/>
            <a:ext cx="920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COMPARABLE UNIVERSITIES USING DISTANCE METRICS</a:t>
            </a:r>
            <a:endParaRPr>
              <a:latin typeface="Oswald"/>
              <a:ea typeface="Oswald"/>
              <a:cs typeface="Oswald"/>
              <a:sym typeface="Oswald"/>
            </a:endParaRPr>
          </a:p>
        </p:txBody>
      </p:sp>
      <p:sp>
        <p:nvSpPr>
          <p:cNvPr id="1511" name="Google Shape;1511;p71"/>
          <p:cNvSpPr txBox="1"/>
          <p:nvPr/>
        </p:nvSpPr>
        <p:spPr>
          <a:xfrm>
            <a:off x="881950" y="25965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SELECT DATA</a:t>
            </a:r>
            <a:endParaRPr b="1" sz="2000">
              <a:solidFill>
                <a:schemeClr val="dk2"/>
              </a:solidFill>
              <a:latin typeface="Oswald"/>
              <a:ea typeface="Oswald"/>
              <a:cs typeface="Oswald"/>
              <a:sym typeface="Oswald"/>
            </a:endParaRPr>
          </a:p>
        </p:txBody>
      </p:sp>
      <p:sp>
        <p:nvSpPr>
          <p:cNvPr id="1512" name="Google Shape;1512;p71"/>
          <p:cNvSpPr txBox="1"/>
          <p:nvPr/>
        </p:nvSpPr>
        <p:spPr>
          <a:xfrm>
            <a:off x="881950" y="3092750"/>
            <a:ext cx="19767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Choose colleges w/ complete data: SAT score, Completion Rate, Tuition, Location</a:t>
            </a:r>
            <a:endParaRPr>
              <a:solidFill>
                <a:schemeClr val="dk2"/>
              </a:solidFill>
              <a:latin typeface="Fira Code"/>
              <a:ea typeface="Fira Code"/>
              <a:cs typeface="Fira Code"/>
              <a:sym typeface="Fira Code"/>
            </a:endParaRPr>
          </a:p>
        </p:txBody>
      </p:sp>
      <p:sp>
        <p:nvSpPr>
          <p:cNvPr id="1513" name="Google Shape;1513;p71"/>
          <p:cNvSpPr txBox="1"/>
          <p:nvPr/>
        </p:nvSpPr>
        <p:spPr>
          <a:xfrm>
            <a:off x="2507900" y="2596550"/>
            <a:ext cx="24927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SCALE VARIABLES</a:t>
            </a:r>
            <a:endParaRPr b="1" sz="2000">
              <a:solidFill>
                <a:schemeClr val="dk2"/>
              </a:solidFill>
              <a:latin typeface="Oswald"/>
              <a:ea typeface="Oswald"/>
              <a:cs typeface="Oswald"/>
              <a:sym typeface="Oswald"/>
            </a:endParaRPr>
          </a:p>
        </p:txBody>
      </p:sp>
      <p:sp>
        <p:nvSpPr>
          <p:cNvPr id="1514" name="Google Shape;1514;p71"/>
          <p:cNvSpPr txBox="1"/>
          <p:nvPr/>
        </p:nvSpPr>
        <p:spPr>
          <a:xfrm>
            <a:off x="4876850" y="26727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PAIRWISE</a:t>
            </a:r>
            <a:endParaRPr b="1" sz="2000">
              <a:solidFill>
                <a:schemeClr val="dk2"/>
              </a:solidFill>
              <a:latin typeface="Oswald"/>
              <a:ea typeface="Oswald"/>
              <a:cs typeface="Oswald"/>
              <a:sym typeface="Oswald"/>
            </a:endParaRPr>
          </a:p>
          <a:p>
            <a:pPr indent="0" lvl="0" marL="0" rtl="0" algn="l">
              <a:spcBef>
                <a:spcPts val="0"/>
              </a:spcBef>
              <a:spcAft>
                <a:spcPts val="0"/>
              </a:spcAft>
              <a:buNone/>
            </a:pPr>
            <a:r>
              <a:rPr b="1" lang="en" sz="2000">
                <a:solidFill>
                  <a:schemeClr val="dk2"/>
                </a:solidFill>
                <a:latin typeface="Oswald"/>
                <a:ea typeface="Oswald"/>
                <a:cs typeface="Oswald"/>
                <a:sym typeface="Oswald"/>
              </a:rPr>
              <a:t>DISTANCES</a:t>
            </a:r>
            <a:endParaRPr b="1" sz="2000">
              <a:solidFill>
                <a:schemeClr val="dk2"/>
              </a:solidFill>
              <a:latin typeface="Oswald"/>
              <a:ea typeface="Oswald"/>
              <a:cs typeface="Oswald"/>
              <a:sym typeface="Oswald"/>
            </a:endParaRPr>
          </a:p>
        </p:txBody>
      </p:sp>
      <p:grpSp>
        <p:nvGrpSpPr>
          <p:cNvPr id="1515" name="Google Shape;1515;p71"/>
          <p:cNvGrpSpPr/>
          <p:nvPr/>
        </p:nvGrpSpPr>
        <p:grpSpPr>
          <a:xfrm>
            <a:off x="299286" y="189025"/>
            <a:ext cx="133205" cy="119344"/>
            <a:chOff x="222150" y="185025"/>
            <a:chExt cx="170100" cy="152400"/>
          </a:xfrm>
        </p:grpSpPr>
        <p:cxnSp>
          <p:nvCxnSpPr>
            <p:cNvPr id="1516" name="Google Shape;1516;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7" name="Google Shape;1517;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8" name="Google Shape;1518;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19" name="Google Shape;1519;p71"/>
          <p:cNvGrpSpPr/>
          <p:nvPr/>
        </p:nvGrpSpPr>
        <p:grpSpPr>
          <a:xfrm>
            <a:off x="286625" y="3999999"/>
            <a:ext cx="145867" cy="958251"/>
            <a:chOff x="286625" y="3923799"/>
            <a:chExt cx="145867" cy="958251"/>
          </a:xfrm>
        </p:grpSpPr>
        <p:sp>
          <p:nvSpPr>
            <p:cNvPr id="1520" name="Google Shape;1520;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71"/>
            <p:cNvGrpSpPr/>
            <p:nvPr/>
          </p:nvGrpSpPr>
          <p:grpSpPr>
            <a:xfrm>
              <a:off x="298112" y="4342643"/>
              <a:ext cx="110182" cy="126862"/>
              <a:chOff x="281100" y="2027800"/>
              <a:chExt cx="140700" cy="162000"/>
            </a:xfrm>
          </p:grpSpPr>
          <p:sp>
            <p:nvSpPr>
              <p:cNvPr id="1522" name="Google Shape;1522;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71"/>
              <p:cNvGrpSpPr/>
              <p:nvPr/>
            </p:nvGrpSpPr>
            <p:grpSpPr>
              <a:xfrm>
                <a:off x="308875" y="2088450"/>
                <a:ext cx="85200" cy="40700"/>
                <a:chOff x="308875" y="2087000"/>
                <a:chExt cx="85200" cy="40700"/>
              </a:xfrm>
            </p:grpSpPr>
            <p:cxnSp>
              <p:nvCxnSpPr>
                <p:cNvPr id="1524" name="Google Shape;1524;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26" name="Google Shape;1526;p71"/>
            <p:cNvGrpSpPr/>
            <p:nvPr/>
          </p:nvGrpSpPr>
          <p:grpSpPr>
            <a:xfrm>
              <a:off x="286625" y="3923799"/>
              <a:ext cx="133200" cy="133200"/>
              <a:chOff x="286625" y="3648899"/>
              <a:chExt cx="133200" cy="133200"/>
            </a:xfrm>
          </p:grpSpPr>
          <p:sp>
            <p:nvSpPr>
              <p:cNvPr id="1527" name="Google Shape;1527;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9" name="Google Shape;1529;p71"/>
          <p:cNvCxnSpPr/>
          <p:nvPr/>
        </p:nvCxnSpPr>
        <p:spPr>
          <a:xfrm>
            <a:off x="1885663" y="2020613"/>
            <a:ext cx="740100" cy="0"/>
          </a:xfrm>
          <a:prstGeom prst="straightConnector1">
            <a:avLst/>
          </a:prstGeom>
          <a:noFill/>
          <a:ln cap="flat" cmpd="sng" w="9525">
            <a:solidFill>
              <a:schemeClr val="dk2"/>
            </a:solidFill>
            <a:prstDash val="solid"/>
            <a:round/>
            <a:headEnd len="med" w="med" type="none"/>
            <a:tailEnd len="med" w="med" type="stealth"/>
          </a:ln>
        </p:spPr>
      </p:cxnSp>
      <p:grpSp>
        <p:nvGrpSpPr>
          <p:cNvPr id="1530" name="Google Shape;1530;p71"/>
          <p:cNvGrpSpPr/>
          <p:nvPr/>
        </p:nvGrpSpPr>
        <p:grpSpPr>
          <a:xfrm>
            <a:off x="5118698" y="1842292"/>
            <a:ext cx="405719" cy="356642"/>
            <a:chOff x="4798486" y="3178164"/>
            <a:chExt cx="405719" cy="356642"/>
          </a:xfrm>
        </p:grpSpPr>
        <p:sp>
          <p:nvSpPr>
            <p:cNvPr id="1531" name="Google Shape;1531;p71"/>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1"/>
          <p:cNvGrpSpPr/>
          <p:nvPr/>
        </p:nvGrpSpPr>
        <p:grpSpPr>
          <a:xfrm>
            <a:off x="958146" y="1652063"/>
            <a:ext cx="737100" cy="737100"/>
            <a:chOff x="991075" y="1881675"/>
            <a:chExt cx="737100" cy="737100"/>
          </a:xfrm>
        </p:grpSpPr>
        <p:sp>
          <p:nvSpPr>
            <p:cNvPr id="1554" name="Google Shape;155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1"/>
          <p:cNvGrpSpPr/>
          <p:nvPr/>
        </p:nvGrpSpPr>
        <p:grpSpPr>
          <a:xfrm>
            <a:off x="1124117" y="1842290"/>
            <a:ext cx="409037" cy="356645"/>
            <a:chOff x="8245271" y="3178164"/>
            <a:chExt cx="409037" cy="356645"/>
          </a:xfrm>
        </p:grpSpPr>
        <p:sp>
          <p:nvSpPr>
            <p:cNvPr id="1557" name="Google Shape;1557;p71"/>
            <p:cNvSpPr/>
            <p:nvPr/>
          </p:nvSpPr>
          <p:spPr>
            <a:xfrm>
              <a:off x="8432868" y="3203333"/>
              <a:ext cx="221441" cy="331474"/>
            </a:xfrm>
            <a:custGeom>
              <a:rect b="b" l="l" r="r" t="t"/>
              <a:pathLst>
                <a:path extrusionOk="0" h="11589" w="7742">
                  <a:moveTo>
                    <a:pt x="580" y="1"/>
                  </a:moveTo>
                  <a:lnTo>
                    <a:pt x="1" y="5795"/>
                  </a:lnTo>
                  <a:lnTo>
                    <a:pt x="580"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8245271" y="3178164"/>
              <a:ext cx="204193" cy="356645"/>
            </a:xfrm>
            <a:custGeom>
              <a:rect b="b" l="l" r="r" t="t"/>
              <a:pathLst>
                <a:path extrusionOk="0" h="12469" w="7139">
                  <a:moveTo>
                    <a:pt x="1" y="0"/>
                  </a:moveTo>
                  <a:lnTo>
                    <a:pt x="1" y="12468"/>
                  </a:lnTo>
                  <a:lnTo>
                    <a:pt x="7139" y="12468"/>
                  </a:lnTo>
                  <a:lnTo>
                    <a:pt x="7139" y="881"/>
                  </a:lnTo>
                  <a:lnTo>
                    <a:pt x="5702" y="881"/>
                  </a:lnTo>
                  <a:lnTo>
                    <a:pt x="5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8432868" y="3261023"/>
              <a:ext cx="124650" cy="218094"/>
            </a:xfrm>
            <a:custGeom>
              <a:rect b="b" l="l" r="r" t="t"/>
              <a:pathLst>
                <a:path extrusionOk="0" h="7625" w="4358">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8342059" y="3261023"/>
              <a:ext cx="107402" cy="218094"/>
            </a:xfrm>
            <a:custGeom>
              <a:rect b="b" l="l" r="r" t="t"/>
              <a:pathLst>
                <a:path extrusionOk="0" h="7625" w="3755">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8410988" y="3352491"/>
              <a:ext cx="77599" cy="74252"/>
            </a:xfrm>
            <a:custGeom>
              <a:rect b="b" l="l" r="r" t="t"/>
              <a:pathLst>
                <a:path extrusionOk="0" h="2596" w="2713">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8435528" y="3302781"/>
              <a:ext cx="27859" cy="21881"/>
            </a:xfrm>
            <a:custGeom>
              <a:rect b="b" l="l" r="r" t="t"/>
              <a:pathLst>
                <a:path extrusionOk="0" h="765" w="974">
                  <a:moveTo>
                    <a:pt x="0" y="0"/>
                  </a:moveTo>
                  <a:lnTo>
                    <a:pt x="0" y="765"/>
                  </a:lnTo>
                  <a:lnTo>
                    <a:pt x="974" y="76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1"/>
          <p:cNvGrpSpPr/>
          <p:nvPr/>
        </p:nvGrpSpPr>
        <p:grpSpPr>
          <a:xfrm>
            <a:off x="7107883" y="1652063"/>
            <a:ext cx="737100" cy="737100"/>
            <a:chOff x="991075" y="1881675"/>
            <a:chExt cx="737100" cy="737100"/>
          </a:xfrm>
        </p:grpSpPr>
        <p:sp>
          <p:nvSpPr>
            <p:cNvPr id="1564" name="Google Shape;156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66" name="Google Shape;1566;p71"/>
          <p:cNvCxnSpPr/>
          <p:nvPr/>
        </p:nvCxnSpPr>
        <p:spPr>
          <a:xfrm>
            <a:off x="3883088" y="20206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567" name="Google Shape;1567;p71"/>
          <p:cNvCxnSpPr/>
          <p:nvPr/>
        </p:nvCxnSpPr>
        <p:spPr>
          <a:xfrm>
            <a:off x="6026413" y="2020613"/>
            <a:ext cx="740100" cy="0"/>
          </a:xfrm>
          <a:prstGeom prst="straightConnector1">
            <a:avLst/>
          </a:prstGeom>
          <a:noFill/>
          <a:ln cap="flat" cmpd="sng" w="9525">
            <a:solidFill>
              <a:schemeClr val="dk2"/>
            </a:solidFill>
            <a:prstDash val="solid"/>
            <a:round/>
            <a:headEnd len="med" w="med" type="none"/>
            <a:tailEnd len="med" w="med" type="stealth"/>
          </a:ln>
        </p:spPr>
      </p:cxnSp>
      <p:sp>
        <p:nvSpPr>
          <p:cNvPr id="1568" name="Google Shape;1568;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txBox="1"/>
          <p:nvPr/>
        </p:nvSpPr>
        <p:spPr>
          <a:xfrm>
            <a:off x="6493250" y="2543450"/>
            <a:ext cx="2221500" cy="6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SORT BY LOWEST DISTANCE </a:t>
            </a:r>
            <a:endParaRPr b="1" sz="2000">
              <a:solidFill>
                <a:schemeClr val="dk2"/>
              </a:solidFill>
              <a:latin typeface="Oswald"/>
              <a:ea typeface="Oswald"/>
              <a:cs typeface="Oswald"/>
              <a:sym typeface="Oswald"/>
            </a:endParaRPr>
          </a:p>
        </p:txBody>
      </p:sp>
      <p:sp>
        <p:nvSpPr>
          <p:cNvPr id="1573" name="Google Shape;1573;p71"/>
          <p:cNvSpPr txBox="1"/>
          <p:nvPr/>
        </p:nvSpPr>
        <p:spPr>
          <a:xfrm>
            <a:off x="6493250" y="3245155"/>
            <a:ext cx="18450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Schools with lowest distance from compared school = most comparable universities</a:t>
            </a:r>
            <a:endParaRPr>
              <a:solidFill>
                <a:schemeClr val="dk2"/>
              </a:solidFill>
              <a:latin typeface="Fira Code"/>
              <a:ea typeface="Fira Code"/>
              <a:cs typeface="Fira Code"/>
              <a:sym typeface="Fira Code"/>
            </a:endParaRPr>
          </a:p>
        </p:txBody>
      </p:sp>
      <p:grpSp>
        <p:nvGrpSpPr>
          <p:cNvPr id="1574" name="Google Shape;1574;p71"/>
          <p:cNvGrpSpPr/>
          <p:nvPr/>
        </p:nvGrpSpPr>
        <p:grpSpPr>
          <a:xfrm>
            <a:off x="2978289" y="1816123"/>
            <a:ext cx="409037" cy="409005"/>
            <a:chOff x="8245271" y="3758147"/>
            <a:chExt cx="409037" cy="409005"/>
          </a:xfrm>
        </p:grpSpPr>
        <p:sp>
          <p:nvSpPr>
            <p:cNvPr id="1575" name="Google Shape;1575;p71"/>
            <p:cNvSpPr/>
            <p:nvPr/>
          </p:nvSpPr>
          <p:spPr>
            <a:xfrm>
              <a:off x="8432868" y="3843637"/>
              <a:ext cx="196242" cy="66329"/>
            </a:xfrm>
            <a:custGeom>
              <a:rect b="b" l="l" r="r" t="t"/>
              <a:pathLst>
                <a:path extrusionOk="0" h="2319" w="6861">
                  <a:moveTo>
                    <a:pt x="580" y="1"/>
                  </a:moveTo>
                  <a:lnTo>
                    <a:pt x="1" y="2318"/>
                  </a:lnTo>
                  <a:lnTo>
                    <a:pt x="6860" y="1739"/>
                  </a:lnTo>
                  <a:lnTo>
                    <a:pt x="68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8273129" y="3843637"/>
              <a:ext cx="176334" cy="66329"/>
            </a:xfrm>
            <a:custGeom>
              <a:rect b="b" l="l" r="r" t="t"/>
              <a:pathLst>
                <a:path extrusionOk="0" h="2319" w="6165">
                  <a:moveTo>
                    <a:pt x="0" y="1"/>
                  </a:moveTo>
                  <a:lnTo>
                    <a:pt x="0" y="1739"/>
                  </a:lnTo>
                  <a:lnTo>
                    <a:pt x="6165" y="2318"/>
                  </a:lnTo>
                  <a:lnTo>
                    <a:pt x="61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8432868" y="3893376"/>
              <a:ext cx="196242" cy="188262"/>
            </a:xfrm>
            <a:custGeom>
              <a:rect b="b" l="l" r="r" t="t"/>
              <a:pathLst>
                <a:path extrusionOk="0" h="6582" w="6861">
                  <a:moveTo>
                    <a:pt x="580" y="0"/>
                  </a:moveTo>
                  <a:lnTo>
                    <a:pt x="1" y="6582"/>
                  </a:lnTo>
                  <a:lnTo>
                    <a:pt x="1" y="6582"/>
                  </a:lnTo>
                  <a:lnTo>
                    <a:pt x="6860" y="6002"/>
                  </a:lnTo>
                  <a:lnTo>
                    <a:pt x="6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8273129" y="3893376"/>
              <a:ext cx="176334" cy="188262"/>
            </a:xfrm>
            <a:custGeom>
              <a:rect b="b" l="l" r="r" t="t"/>
              <a:pathLst>
                <a:path extrusionOk="0" h="6582" w="6165">
                  <a:moveTo>
                    <a:pt x="0" y="0"/>
                  </a:moveTo>
                  <a:lnTo>
                    <a:pt x="0" y="6002"/>
                  </a:lnTo>
                  <a:lnTo>
                    <a:pt x="6165" y="6582"/>
                  </a:lnTo>
                  <a:lnTo>
                    <a:pt x="61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8432868" y="4065042"/>
              <a:ext cx="196242" cy="66301"/>
            </a:xfrm>
            <a:custGeom>
              <a:rect b="b" l="l" r="r" t="t"/>
              <a:pathLst>
                <a:path extrusionOk="0" h="2318" w="6861">
                  <a:moveTo>
                    <a:pt x="580" y="0"/>
                  </a:moveTo>
                  <a:lnTo>
                    <a:pt x="1" y="2318"/>
                  </a:lnTo>
                  <a:lnTo>
                    <a:pt x="1" y="2318"/>
                  </a:lnTo>
                  <a:lnTo>
                    <a:pt x="6860" y="1738"/>
                  </a:lnTo>
                  <a:lnTo>
                    <a:pt x="68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8273129" y="4065042"/>
              <a:ext cx="176334" cy="66301"/>
            </a:xfrm>
            <a:custGeom>
              <a:rect b="b" l="l" r="r" t="t"/>
              <a:pathLst>
                <a:path extrusionOk="0" h="2318" w="6165">
                  <a:moveTo>
                    <a:pt x="0" y="0"/>
                  </a:moveTo>
                  <a:lnTo>
                    <a:pt x="0" y="1738"/>
                  </a:lnTo>
                  <a:lnTo>
                    <a:pt x="6165" y="2318"/>
                  </a:lnTo>
                  <a:lnTo>
                    <a:pt x="61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8432868" y="4114752"/>
              <a:ext cx="221441" cy="52400"/>
            </a:xfrm>
            <a:custGeom>
              <a:rect b="b" l="l" r="r" t="t"/>
              <a:pathLst>
                <a:path extrusionOk="0" h="1832" w="7742">
                  <a:moveTo>
                    <a:pt x="580" y="0"/>
                  </a:moveTo>
                  <a:lnTo>
                    <a:pt x="1" y="858"/>
                  </a:lnTo>
                  <a:lnTo>
                    <a:pt x="580" y="1831"/>
                  </a:lnTo>
                  <a:lnTo>
                    <a:pt x="7741" y="1831"/>
                  </a:lnTo>
                  <a:lnTo>
                    <a:pt x="7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8245271" y="4114752"/>
              <a:ext cx="204193" cy="52400"/>
            </a:xfrm>
            <a:custGeom>
              <a:rect b="b" l="l" r="r" t="t"/>
              <a:pathLst>
                <a:path extrusionOk="0" h="1832" w="7139">
                  <a:moveTo>
                    <a:pt x="1" y="0"/>
                  </a:moveTo>
                  <a:lnTo>
                    <a:pt x="1" y="1831"/>
                  </a:lnTo>
                  <a:lnTo>
                    <a:pt x="7139" y="1831"/>
                  </a:lnTo>
                  <a:lnTo>
                    <a:pt x="7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8432868" y="3758147"/>
              <a:ext cx="129941" cy="254562"/>
            </a:xfrm>
            <a:custGeom>
              <a:rect b="b" l="l" r="r" t="t"/>
              <a:pathLst>
                <a:path extrusionOk="0" h="8900" w="4543">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8336081" y="3758147"/>
              <a:ext cx="113380" cy="254562"/>
            </a:xfrm>
            <a:custGeom>
              <a:rect b="b" l="l" r="r" t="t"/>
              <a:pathLst>
                <a:path extrusionOk="0" h="8900" w="3964">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8438846" y="3885396"/>
              <a:ext cx="21881" cy="44448"/>
            </a:xfrm>
            <a:custGeom>
              <a:rect b="b" l="l" r="r" t="t"/>
              <a:pathLst>
                <a:path extrusionOk="0" h="1554" w="765">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8432868" y="3830395"/>
              <a:ext cx="49740" cy="68961"/>
            </a:xfrm>
            <a:custGeom>
              <a:rect b="b" l="l" r="r" t="t"/>
              <a:pathLst>
                <a:path extrusionOk="0" h="2411" w="1739">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8416308" y="3830395"/>
              <a:ext cx="33150" cy="68961"/>
            </a:xfrm>
            <a:custGeom>
              <a:rect b="b" l="l" r="r" t="t"/>
              <a:pathLst>
                <a:path extrusionOk="0" h="2411" w="1159">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1"/>
          <p:cNvGrpSpPr/>
          <p:nvPr/>
        </p:nvGrpSpPr>
        <p:grpSpPr>
          <a:xfrm>
            <a:off x="7268532" y="1817452"/>
            <a:ext cx="409003" cy="406345"/>
            <a:chOff x="2213404" y="2545811"/>
            <a:chExt cx="409003" cy="406345"/>
          </a:xfrm>
        </p:grpSpPr>
        <p:sp>
          <p:nvSpPr>
            <p:cNvPr id="1589" name="Google Shape;1589;p71"/>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2"/>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8" name="Google Shape;1608;p72"/>
          <p:cNvPicPr preferRelativeResize="0"/>
          <p:nvPr/>
        </p:nvPicPr>
        <p:blipFill>
          <a:blip r:embed="rId3">
            <a:alphaModFix/>
          </a:blip>
          <a:stretch>
            <a:fillRect/>
          </a:stretch>
        </p:blipFill>
        <p:spPr>
          <a:xfrm>
            <a:off x="720009" y="489775"/>
            <a:ext cx="7627740" cy="4163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5"/>
          <p:cNvGrpSpPr/>
          <p:nvPr/>
        </p:nvGrpSpPr>
        <p:grpSpPr>
          <a:xfrm>
            <a:off x="719995" y="1267424"/>
            <a:ext cx="1021003" cy="1385803"/>
            <a:chOff x="2659250" y="1505400"/>
            <a:chExt cx="896875" cy="1118575"/>
          </a:xfrm>
        </p:grpSpPr>
        <p:sp>
          <p:nvSpPr>
            <p:cNvPr id="898" name="Google Shape;898;p55"/>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55"/>
          <p:cNvSpPr/>
          <p:nvPr/>
        </p:nvSpPr>
        <p:spPr>
          <a:xfrm>
            <a:off x="1344915" y="1694299"/>
            <a:ext cx="396049" cy="686444"/>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1328977" y="1693989"/>
            <a:ext cx="15966" cy="341"/>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5"/>
          <p:cNvGrpSpPr/>
          <p:nvPr/>
        </p:nvGrpSpPr>
        <p:grpSpPr>
          <a:xfrm>
            <a:off x="299286" y="189025"/>
            <a:ext cx="133205" cy="119344"/>
            <a:chOff x="222150" y="185025"/>
            <a:chExt cx="170100" cy="152400"/>
          </a:xfrm>
        </p:grpSpPr>
        <p:cxnSp>
          <p:nvCxnSpPr>
            <p:cNvPr id="919" name="Google Shape;919;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0" name="Google Shape;920;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1" name="Google Shape;921;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
        <p:nvSpPr>
          <p:cNvPr id="922" name="Google Shape;922;p5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RESEARCH QUESTION</a:t>
            </a:r>
            <a:endParaRPr>
              <a:solidFill>
                <a:schemeClr val="accent1"/>
              </a:solidFill>
            </a:endParaRPr>
          </a:p>
        </p:txBody>
      </p:sp>
      <p:grpSp>
        <p:nvGrpSpPr>
          <p:cNvPr id="924" name="Google Shape;924;p55"/>
          <p:cNvGrpSpPr/>
          <p:nvPr/>
        </p:nvGrpSpPr>
        <p:grpSpPr>
          <a:xfrm>
            <a:off x="1366356" y="1640736"/>
            <a:ext cx="2140676" cy="1895579"/>
            <a:chOff x="3731950" y="1806725"/>
            <a:chExt cx="1880425" cy="1530050"/>
          </a:xfrm>
        </p:grpSpPr>
        <p:sp>
          <p:nvSpPr>
            <p:cNvPr id="925" name="Google Shape;925;p55"/>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5"/>
          <p:cNvGrpSpPr/>
          <p:nvPr/>
        </p:nvGrpSpPr>
        <p:grpSpPr>
          <a:xfrm>
            <a:off x="2745864" y="1873570"/>
            <a:ext cx="1045563" cy="1895858"/>
            <a:chOff x="5816625" y="1806613"/>
            <a:chExt cx="918450" cy="1530275"/>
          </a:xfrm>
        </p:grpSpPr>
        <p:sp>
          <p:nvSpPr>
            <p:cNvPr id="943" name="Google Shape;943;p55"/>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5"/>
          <p:cNvGrpSpPr/>
          <p:nvPr/>
        </p:nvGrpSpPr>
        <p:grpSpPr>
          <a:xfrm>
            <a:off x="3395781" y="2765629"/>
            <a:ext cx="1210034" cy="1595734"/>
            <a:chOff x="5447475" y="3019500"/>
            <a:chExt cx="1062925" cy="1288025"/>
          </a:xfrm>
        </p:grpSpPr>
        <p:sp>
          <p:nvSpPr>
            <p:cNvPr id="961" name="Google Shape;961;p55"/>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5"/>
          <p:cNvGrpSpPr/>
          <p:nvPr/>
        </p:nvGrpSpPr>
        <p:grpSpPr>
          <a:xfrm>
            <a:off x="1265607" y="2747634"/>
            <a:ext cx="1204328" cy="1613729"/>
            <a:chOff x="3643450" y="3004975"/>
            <a:chExt cx="1057913" cy="1302550"/>
          </a:xfrm>
        </p:grpSpPr>
        <p:sp>
          <p:nvSpPr>
            <p:cNvPr id="975" name="Google Shape;975;p55"/>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55"/>
          <p:cNvSpPr/>
          <p:nvPr/>
        </p:nvSpPr>
        <p:spPr>
          <a:xfrm>
            <a:off x="1269297" y="2006685"/>
            <a:ext cx="260011" cy="262740"/>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1761480" y="1604573"/>
            <a:ext cx="329083" cy="159137"/>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55"/>
          <p:cNvGrpSpPr/>
          <p:nvPr/>
        </p:nvGrpSpPr>
        <p:grpSpPr>
          <a:xfrm>
            <a:off x="286625" y="3999999"/>
            <a:ext cx="145867" cy="958251"/>
            <a:chOff x="286625" y="3923799"/>
            <a:chExt cx="145867" cy="958251"/>
          </a:xfrm>
        </p:grpSpPr>
        <p:sp>
          <p:nvSpPr>
            <p:cNvPr id="994" name="Google Shape;994;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5"/>
            <p:cNvGrpSpPr/>
            <p:nvPr/>
          </p:nvGrpSpPr>
          <p:grpSpPr>
            <a:xfrm>
              <a:off x="298112" y="4342643"/>
              <a:ext cx="110182" cy="126862"/>
              <a:chOff x="281100" y="2027800"/>
              <a:chExt cx="140700" cy="162000"/>
            </a:xfrm>
          </p:grpSpPr>
          <p:sp>
            <p:nvSpPr>
              <p:cNvPr id="996" name="Google Shape;996;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5"/>
              <p:cNvGrpSpPr/>
              <p:nvPr/>
            </p:nvGrpSpPr>
            <p:grpSpPr>
              <a:xfrm>
                <a:off x="308875" y="2088450"/>
                <a:ext cx="85200" cy="40700"/>
                <a:chOff x="308875" y="2087000"/>
                <a:chExt cx="85200" cy="40700"/>
              </a:xfrm>
            </p:grpSpPr>
            <p:cxnSp>
              <p:nvCxnSpPr>
                <p:cNvPr id="998" name="Google Shape;998;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00" name="Google Shape;1000;p55"/>
            <p:cNvGrpSpPr/>
            <p:nvPr/>
          </p:nvGrpSpPr>
          <p:grpSpPr>
            <a:xfrm>
              <a:off x="286625" y="3923799"/>
              <a:ext cx="133200" cy="133200"/>
              <a:chOff x="286625" y="3648899"/>
              <a:chExt cx="133200" cy="133200"/>
            </a:xfrm>
          </p:grpSpPr>
          <p:sp>
            <p:nvSpPr>
              <p:cNvPr id="1001" name="Google Shape;1001;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3" name="Google Shape;1003;p55"/>
          <p:cNvGrpSpPr/>
          <p:nvPr/>
        </p:nvGrpSpPr>
        <p:grpSpPr>
          <a:xfrm>
            <a:off x="2745829" y="3960911"/>
            <a:ext cx="374021" cy="400443"/>
            <a:chOff x="2485125" y="3145675"/>
            <a:chExt cx="328550" cy="323225"/>
          </a:xfrm>
        </p:grpSpPr>
        <p:sp>
          <p:nvSpPr>
            <p:cNvPr id="1004" name="Google Shape;1004;p55"/>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5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txBox="1"/>
          <p:nvPr/>
        </p:nvSpPr>
        <p:spPr>
          <a:xfrm>
            <a:off x="4682025" y="1201850"/>
            <a:ext cx="3510300" cy="3478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500">
                <a:solidFill>
                  <a:schemeClr val="accent2"/>
                </a:solidFill>
                <a:latin typeface="Oswald"/>
                <a:ea typeface="Oswald"/>
                <a:cs typeface="Oswald"/>
                <a:sym typeface="Oswald"/>
              </a:rPr>
              <a:t>How can potential applicants predict the admission rate for colleges that don't report? </a:t>
            </a:r>
            <a:endParaRPr sz="2500">
              <a:solidFill>
                <a:schemeClr val="accent2"/>
              </a:solidFill>
              <a:latin typeface="Oswald"/>
              <a:ea typeface="Oswald"/>
              <a:cs typeface="Oswald"/>
              <a:sym typeface="Oswald"/>
            </a:endParaRPr>
          </a:p>
          <a:p>
            <a:pPr indent="0" lvl="0" marL="0" rtl="0" algn="ctr">
              <a:lnSpc>
                <a:spcPct val="100000"/>
              </a:lnSpc>
              <a:spcBef>
                <a:spcPts val="0"/>
              </a:spcBef>
              <a:spcAft>
                <a:spcPts val="0"/>
              </a:spcAft>
              <a:buNone/>
            </a:pPr>
            <a:r>
              <a:t/>
            </a:r>
            <a:endParaRPr sz="2500">
              <a:solidFill>
                <a:schemeClr val="lt1"/>
              </a:solidFill>
              <a:latin typeface="Oswald"/>
              <a:ea typeface="Oswald"/>
              <a:cs typeface="Oswald"/>
              <a:sym typeface="Oswald"/>
            </a:endParaRPr>
          </a:p>
          <a:p>
            <a:pPr indent="0" lvl="0" marL="0" rtl="0" algn="ctr">
              <a:spcBef>
                <a:spcPts val="0"/>
              </a:spcBef>
              <a:spcAft>
                <a:spcPts val="0"/>
              </a:spcAft>
              <a:buNone/>
            </a:pPr>
            <a:r>
              <a:rPr lang="en" sz="2500">
                <a:solidFill>
                  <a:schemeClr val="accent3"/>
                </a:solidFill>
                <a:latin typeface="Oswald"/>
                <a:ea typeface="Oswald"/>
                <a:cs typeface="Oswald"/>
                <a:sym typeface="Oswald"/>
              </a:rPr>
              <a:t>How can you find colleges that are similar to ones you have already gotten into?</a:t>
            </a:r>
            <a:endParaRPr sz="2150">
              <a:solidFill>
                <a:schemeClr val="accent3"/>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grpSp>
        <p:nvGrpSpPr>
          <p:cNvPr id="1613" name="Google Shape;1613;p73"/>
          <p:cNvGrpSpPr/>
          <p:nvPr/>
        </p:nvGrpSpPr>
        <p:grpSpPr>
          <a:xfrm>
            <a:off x="299286" y="189025"/>
            <a:ext cx="133205" cy="119344"/>
            <a:chOff x="222150" y="185025"/>
            <a:chExt cx="170100" cy="152400"/>
          </a:xfrm>
        </p:grpSpPr>
        <p:cxnSp>
          <p:nvCxnSpPr>
            <p:cNvPr id="1614" name="Google Shape;1614;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5" name="Google Shape;1615;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6" name="Google Shape;1616;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17" name="Google Shape;1617;p73"/>
          <p:cNvGrpSpPr/>
          <p:nvPr/>
        </p:nvGrpSpPr>
        <p:grpSpPr>
          <a:xfrm>
            <a:off x="286625" y="3999999"/>
            <a:ext cx="145867" cy="958251"/>
            <a:chOff x="286625" y="3923799"/>
            <a:chExt cx="145867" cy="958251"/>
          </a:xfrm>
        </p:grpSpPr>
        <p:sp>
          <p:nvSpPr>
            <p:cNvPr id="1618" name="Google Shape;1618;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3"/>
            <p:cNvGrpSpPr/>
            <p:nvPr/>
          </p:nvGrpSpPr>
          <p:grpSpPr>
            <a:xfrm>
              <a:off x="298112" y="4342643"/>
              <a:ext cx="110182" cy="126862"/>
              <a:chOff x="281100" y="2027800"/>
              <a:chExt cx="140700" cy="162000"/>
            </a:xfrm>
          </p:grpSpPr>
          <p:sp>
            <p:nvSpPr>
              <p:cNvPr id="1620" name="Google Shape;1620;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73"/>
              <p:cNvGrpSpPr/>
              <p:nvPr/>
            </p:nvGrpSpPr>
            <p:grpSpPr>
              <a:xfrm>
                <a:off x="308875" y="2088450"/>
                <a:ext cx="85200" cy="40700"/>
                <a:chOff x="308875" y="2087000"/>
                <a:chExt cx="85200" cy="40700"/>
              </a:xfrm>
            </p:grpSpPr>
            <p:cxnSp>
              <p:nvCxnSpPr>
                <p:cNvPr id="1622" name="Google Shape;1622;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24" name="Google Shape;1624;p73"/>
            <p:cNvGrpSpPr/>
            <p:nvPr/>
          </p:nvGrpSpPr>
          <p:grpSpPr>
            <a:xfrm>
              <a:off x="286625" y="3923799"/>
              <a:ext cx="133200" cy="133200"/>
              <a:chOff x="286625" y="3648899"/>
              <a:chExt cx="133200" cy="133200"/>
            </a:xfrm>
          </p:grpSpPr>
          <p:sp>
            <p:nvSpPr>
              <p:cNvPr id="1625" name="Google Shape;1625;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7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txBox="1"/>
          <p:nvPr>
            <p:ph type="title"/>
          </p:nvPr>
        </p:nvSpPr>
        <p:spPr>
          <a:xfrm>
            <a:off x="894700" y="1799875"/>
            <a:ext cx="41499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900">
                <a:solidFill>
                  <a:schemeClr val="lt2"/>
                </a:solidFill>
              </a:rPr>
              <a:t>05 </a:t>
            </a:r>
            <a:r>
              <a:rPr lang="en" sz="6900">
                <a:solidFill>
                  <a:schemeClr val="lt2"/>
                </a:solidFill>
              </a:rPr>
              <a:t>ML MODELS</a:t>
            </a:r>
            <a:endParaRPr sz="6900">
              <a:solidFill>
                <a:schemeClr val="lt2"/>
              </a:solidFill>
            </a:endParaRPr>
          </a:p>
        </p:txBody>
      </p:sp>
      <p:sp>
        <p:nvSpPr>
          <p:cNvPr id="1630" name="Google Shape;1630;p7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3"/>
          <p:cNvGrpSpPr/>
          <p:nvPr/>
        </p:nvGrpSpPr>
        <p:grpSpPr>
          <a:xfrm>
            <a:off x="4792300" y="1219250"/>
            <a:ext cx="3631025" cy="2622475"/>
            <a:chOff x="4792300" y="1219250"/>
            <a:chExt cx="3631025" cy="2622475"/>
          </a:xfrm>
        </p:grpSpPr>
        <p:sp>
          <p:nvSpPr>
            <p:cNvPr id="1634" name="Google Shape;1634;p73"/>
            <p:cNvSpPr/>
            <p:nvPr/>
          </p:nvSpPr>
          <p:spPr>
            <a:xfrm>
              <a:off x="5193925" y="1527750"/>
              <a:ext cx="2598000" cy="17196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5546150" y="1779750"/>
              <a:ext cx="1111800" cy="11118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4792300" y="3005000"/>
              <a:ext cx="10071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7148649" y="1247086"/>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4885958" y="315609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73"/>
            <p:cNvGrpSpPr/>
            <p:nvPr/>
          </p:nvGrpSpPr>
          <p:grpSpPr>
            <a:xfrm>
              <a:off x="6512150" y="1219250"/>
              <a:ext cx="145800" cy="517100"/>
              <a:chOff x="5691750" y="2376338"/>
              <a:chExt cx="145800" cy="517100"/>
            </a:xfrm>
          </p:grpSpPr>
          <p:sp>
            <p:nvSpPr>
              <p:cNvPr id="1640" name="Google Shape;1640;p73"/>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3"/>
              <p:cNvGrpSpPr/>
              <p:nvPr/>
            </p:nvGrpSpPr>
            <p:grpSpPr>
              <a:xfrm>
                <a:off x="5691750" y="2571738"/>
                <a:ext cx="145800" cy="321700"/>
                <a:chOff x="5691750" y="2571738"/>
                <a:chExt cx="145800" cy="321700"/>
              </a:xfrm>
            </p:grpSpPr>
            <p:sp>
              <p:nvSpPr>
                <p:cNvPr id="1642" name="Google Shape;1642;p73"/>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73"/>
            <p:cNvSpPr/>
            <p:nvPr/>
          </p:nvSpPr>
          <p:spPr>
            <a:xfrm>
              <a:off x="7357125" y="1972500"/>
              <a:ext cx="1066200" cy="6438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3"/>
            <p:cNvSpPr/>
            <p:nvPr/>
          </p:nvSpPr>
          <p:spPr>
            <a:xfrm>
              <a:off x="6193975" y="3515025"/>
              <a:ext cx="1386600" cy="326700"/>
            </a:xfrm>
            <a:prstGeom prst="roundRect">
              <a:avLst>
                <a:gd fmla="val 25222"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5148350" y="3217691"/>
              <a:ext cx="5574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5689137" y="3406988"/>
              <a:ext cx="165891" cy="165961"/>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5140000" y="1500240"/>
              <a:ext cx="145865" cy="14592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73"/>
            <p:cNvGrpSpPr/>
            <p:nvPr/>
          </p:nvGrpSpPr>
          <p:grpSpPr>
            <a:xfrm rot="10800000">
              <a:off x="7961225" y="2877800"/>
              <a:ext cx="145800" cy="517100"/>
              <a:chOff x="5691750" y="2376338"/>
              <a:chExt cx="145800" cy="517100"/>
            </a:xfrm>
          </p:grpSpPr>
          <p:sp>
            <p:nvSpPr>
              <p:cNvPr id="1650" name="Google Shape;1650;p73"/>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3"/>
              <p:cNvGrpSpPr/>
              <p:nvPr/>
            </p:nvGrpSpPr>
            <p:grpSpPr>
              <a:xfrm>
                <a:off x="5691750" y="2571738"/>
                <a:ext cx="145800" cy="321700"/>
                <a:chOff x="5691750" y="2571738"/>
                <a:chExt cx="145800" cy="321700"/>
              </a:xfrm>
            </p:grpSpPr>
            <p:sp>
              <p:nvSpPr>
                <p:cNvPr id="1652" name="Google Shape;1652;p73"/>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3"/>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 name="Google Shape;1654;p73"/>
            <p:cNvGrpSpPr/>
            <p:nvPr/>
          </p:nvGrpSpPr>
          <p:grpSpPr>
            <a:xfrm rot="5400000">
              <a:off x="5418375" y="3510275"/>
              <a:ext cx="145800" cy="517100"/>
              <a:chOff x="5691750" y="2376338"/>
              <a:chExt cx="145800" cy="517100"/>
            </a:xfrm>
          </p:grpSpPr>
          <p:sp>
            <p:nvSpPr>
              <p:cNvPr id="1655" name="Google Shape;1655;p73"/>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73"/>
              <p:cNvGrpSpPr/>
              <p:nvPr/>
            </p:nvGrpSpPr>
            <p:grpSpPr>
              <a:xfrm>
                <a:off x="5691750" y="2571738"/>
                <a:ext cx="145800" cy="321700"/>
                <a:chOff x="5691750" y="2571738"/>
                <a:chExt cx="145800" cy="321700"/>
              </a:xfrm>
            </p:grpSpPr>
            <p:sp>
              <p:nvSpPr>
                <p:cNvPr id="1657" name="Google Shape;1657;p73"/>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73"/>
            <p:cNvSpPr/>
            <p:nvPr/>
          </p:nvSpPr>
          <p:spPr>
            <a:xfrm>
              <a:off x="5148350" y="3217700"/>
              <a:ext cx="3978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3"/>
            <p:cNvSpPr/>
            <p:nvPr/>
          </p:nvSpPr>
          <p:spPr>
            <a:xfrm rot="-5400000">
              <a:off x="73081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rot="-5400000">
              <a:off x="7375083" y="2322750"/>
              <a:ext cx="3339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rot="-5400000">
              <a:off x="74901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rot="-5400000">
              <a:off x="7595600" y="2361300"/>
              <a:ext cx="2568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rot="-5400000">
              <a:off x="767382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rot="-5400000">
              <a:off x="7819625" y="2401650"/>
              <a:ext cx="1761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3"/>
            <p:cNvSpPr/>
            <p:nvPr/>
          </p:nvSpPr>
          <p:spPr>
            <a:xfrm rot="-5400000">
              <a:off x="78566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rot="-5400000">
              <a:off x="7903300" y="2302500"/>
              <a:ext cx="3744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rot="-5400000">
              <a:off x="80394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rot="-5400000">
              <a:off x="8080725" y="2297100"/>
              <a:ext cx="3852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5546150" y="1779750"/>
              <a:ext cx="1111800" cy="11118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5546150" y="1779750"/>
              <a:ext cx="1111800" cy="11118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6777100" y="2641725"/>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6777100" y="2828850"/>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6777100"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7001321"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7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SELECTION &amp; HYPERTUNING</a:t>
            </a:r>
            <a:endParaRPr>
              <a:solidFill>
                <a:schemeClr val="accent2"/>
              </a:solidFill>
            </a:endParaRPr>
          </a:p>
        </p:txBody>
      </p:sp>
      <p:pic>
        <p:nvPicPr>
          <p:cNvPr id="1681" name="Google Shape;1681;p74"/>
          <p:cNvPicPr preferRelativeResize="0"/>
          <p:nvPr/>
        </p:nvPicPr>
        <p:blipFill rotWithShape="1">
          <a:blip r:embed="rId3">
            <a:alphaModFix/>
          </a:blip>
          <a:srcRect b="11678" l="9494" r="0" t="2887"/>
          <a:stretch/>
        </p:blipFill>
        <p:spPr>
          <a:xfrm>
            <a:off x="1391125" y="1652475"/>
            <a:ext cx="2022160" cy="1416000"/>
          </a:xfrm>
          <a:prstGeom prst="rect">
            <a:avLst/>
          </a:prstGeom>
          <a:noFill/>
          <a:ln>
            <a:noFill/>
          </a:ln>
        </p:spPr>
      </p:pic>
      <p:sp>
        <p:nvSpPr>
          <p:cNvPr id="1682" name="Google Shape;1682;p74"/>
          <p:cNvSpPr txBox="1"/>
          <p:nvPr/>
        </p:nvSpPr>
        <p:spPr>
          <a:xfrm>
            <a:off x="2166463" y="3026459"/>
            <a:ext cx="7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swald"/>
                <a:ea typeface="Oswald"/>
                <a:cs typeface="Oswald"/>
                <a:sym typeface="Oswald"/>
              </a:rPr>
              <a:t>loss</a:t>
            </a:r>
            <a:endParaRPr b="1">
              <a:solidFill>
                <a:schemeClr val="lt1"/>
              </a:solidFill>
              <a:latin typeface="Oswald"/>
              <a:ea typeface="Oswald"/>
              <a:cs typeface="Oswald"/>
              <a:sym typeface="Oswald"/>
            </a:endParaRPr>
          </a:p>
        </p:txBody>
      </p:sp>
      <p:sp>
        <p:nvSpPr>
          <p:cNvPr id="1683" name="Google Shape;1683;p74"/>
          <p:cNvSpPr txBox="1"/>
          <p:nvPr/>
        </p:nvSpPr>
        <p:spPr>
          <a:xfrm rot="-5401267">
            <a:off x="333352" y="2199375"/>
            <a:ext cx="16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max_leaf_nodes</a:t>
            </a:r>
            <a:endParaRPr b="1"/>
          </a:p>
        </p:txBody>
      </p:sp>
      <p:grpSp>
        <p:nvGrpSpPr>
          <p:cNvPr id="1684" name="Google Shape;1684;p74"/>
          <p:cNvGrpSpPr/>
          <p:nvPr/>
        </p:nvGrpSpPr>
        <p:grpSpPr>
          <a:xfrm>
            <a:off x="719997" y="1420380"/>
            <a:ext cx="3315128" cy="3086794"/>
            <a:chOff x="964875" y="1173312"/>
            <a:chExt cx="3028620" cy="2694948"/>
          </a:xfrm>
        </p:grpSpPr>
        <p:sp>
          <p:nvSpPr>
            <p:cNvPr id="1685" name="Google Shape;1685;p74"/>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74"/>
            <p:cNvGrpSpPr/>
            <p:nvPr/>
          </p:nvGrpSpPr>
          <p:grpSpPr>
            <a:xfrm>
              <a:off x="965005" y="3030390"/>
              <a:ext cx="3028490" cy="837871"/>
              <a:chOff x="5830225" y="3141424"/>
              <a:chExt cx="2593773" cy="717601"/>
            </a:xfrm>
          </p:grpSpPr>
          <p:sp>
            <p:nvSpPr>
              <p:cNvPr id="1687" name="Google Shape;1687;p7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1" name="Google Shape;1691;p74"/>
          <p:cNvSpPr txBox="1"/>
          <p:nvPr/>
        </p:nvSpPr>
        <p:spPr>
          <a:xfrm>
            <a:off x="4270552" y="2926381"/>
            <a:ext cx="296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parameters: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loss: absolute_error </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max_leaf_node: 13</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min_sample_leaf: 5</a:t>
            </a:r>
            <a:endParaRPr sz="1600">
              <a:solidFill>
                <a:schemeClr val="lt1"/>
              </a:solidFill>
              <a:latin typeface="Oswald"/>
              <a:ea typeface="Oswald"/>
              <a:cs typeface="Oswald"/>
              <a:sym typeface="Oswald"/>
            </a:endParaRPr>
          </a:p>
        </p:txBody>
      </p:sp>
      <p:sp>
        <p:nvSpPr>
          <p:cNvPr id="1692" name="Google Shape;1692;p74"/>
          <p:cNvSpPr txBox="1"/>
          <p:nvPr/>
        </p:nvSpPr>
        <p:spPr>
          <a:xfrm>
            <a:off x="4187525" y="1529450"/>
            <a:ext cx="426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features: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State, Accreditor, SAT Math 75th percentile score, Percent of freshmen submitting SAT scores, Completion Rate, and In State Tuition were the best features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75"/>
          <p:cNvSpPr txBox="1"/>
          <p:nvPr>
            <p:ph idx="15" type="title"/>
          </p:nvPr>
        </p:nvSpPr>
        <p:spPr>
          <a:xfrm>
            <a:off x="657400" y="585150"/>
            <a:ext cx="794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06666"/>
                </a:solidFill>
              </a:rPr>
              <a:t>APPLYING</a:t>
            </a:r>
            <a:r>
              <a:rPr lang="en">
                <a:solidFill>
                  <a:srgbClr val="E06666"/>
                </a:solidFill>
              </a:rPr>
              <a:t> MODEL ON STANFORD UNIVERSITY</a:t>
            </a:r>
            <a:endParaRPr>
              <a:solidFill>
                <a:srgbClr val="E06666"/>
              </a:solidFill>
            </a:endParaRPr>
          </a:p>
        </p:txBody>
      </p:sp>
      <p:pic>
        <p:nvPicPr>
          <p:cNvPr id="1698" name="Google Shape;1698;p75"/>
          <p:cNvPicPr preferRelativeResize="0"/>
          <p:nvPr/>
        </p:nvPicPr>
        <p:blipFill rotWithShape="1">
          <a:blip r:embed="rId3">
            <a:alphaModFix/>
          </a:blip>
          <a:srcRect b="11973" l="15200" r="14942" t="12770"/>
          <a:stretch/>
        </p:blipFill>
        <p:spPr>
          <a:xfrm>
            <a:off x="1383975" y="1556777"/>
            <a:ext cx="2002062" cy="2156925"/>
          </a:xfrm>
          <a:prstGeom prst="rect">
            <a:avLst/>
          </a:prstGeom>
          <a:noFill/>
          <a:ln>
            <a:noFill/>
          </a:ln>
        </p:spPr>
      </p:pic>
      <p:pic>
        <p:nvPicPr>
          <p:cNvPr id="1699" name="Google Shape;1699;p75"/>
          <p:cNvPicPr preferRelativeResize="0"/>
          <p:nvPr/>
        </p:nvPicPr>
        <p:blipFill>
          <a:blip r:embed="rId4">
            <a:alphaModFix/>
          </a:blip>
          <a:stretch>
            <a:fillRect/>
          </a:stretch>
        </p:blipFill>
        <p:spPr>
          <a:xfrm>
            <a:off x="4335840" y="1627575"/>
            <a:ext cx="3131136" cy="2086125"/>
          </a:xfrm>
          <a:prstGeom prst="rect">
            <a:avLst/>
          </a:prstGeom>
          <a:noFill/>
          <a:ln cap="flat" cmpd="sng" w="76200">
            <a:solidFill>
              <a:schemeClr val="accent2"/>
            </a:solidFill>
            <a:prstDash val="solid"/>
            <a:round/>
            <a:headEnd len="sm" w="sm" type="none"/>
            <a:tailEnd len="sm" w="sm" type="none"/>
          </a:ln>
        </p:spPr>
      </p:pic>
      <p:sp>
        <p:nvSpPr>
          <p:cNvPr id="1700" name="Google Shape;1700;p75"/>
          <p:cNvSpPr txBox="1"/>
          <p:nvPr/>
        </p:nvSpPr>
        <p:spPr>
          <a:xfrm>
            <a:off x="2790225" y="3961225"/>
            <a:ext cx="20361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array([0.05540299]) </a:t>
            </a:r>
            <a:endParaRPr b="1" sz="1600">
              <a:solidFill>
                <a:schemeClr val="lt1"/>
              </a:solidFill>
              <a:latin typeface="Oswald"/>
              <a:ea typeface="Oswald"/>
              <a:cs typeface="Oswald"/>
              <a:sym typeface="Oswald"/>
            </a:endParaRPr>
          </a:p>
        </p:txBody>
      </p:sp>
      <p:sp>
        <p:nvSpPr>
          <p:cNvPr id="1701" name="Google Shape;1701;p75"/>
          <p:cNvSpPr txBox="1"/>
          <p:nvPr/>
        </p:nvSpPr>
        <p:spPr>
          <a:xfrm>
            <a:off x="5326125" y="3961225"/>
            <a:ext cx="7263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4.7%</a:t>
            </a:r>
            <a:endParaRPr/>
          </a:p>
        </p:txBody>
      </p:sp>
      <p:cxnSp>
        <p:nvCxnSpPr>
          <p:cNvPr id="1702" name="Google Shape;1702;p75"/>
          <p:cNvCxnSpPr>
            <a:stCxn id="1700" idx="3"/>
            <a:endCxn id="1701" idx="1"/>
          </p:cNvCxnSpPr>
          <p:nvPr/>
        </p:nvCxnSpPr>
        <p:spPr>
          <a:xfrm>
            <a:off x="4826325" y="4176775"/>
            <a:ext cx="499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76"/>
          <p:cNvSpPr txBox="1"/>
          <p:nvPr>
            <p:ph idx="4" type="subTitle"/>
          </p:nvPr>
        </p:nvSpPr>
        <p:spPr>
          <a:xfrm>
            <a:off x="1214975" y="996825"/>
            <a:ext cx="3481200" cy="3660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HistGradientBoostingRegressor</a:t>
            </a:r>
            <a:endParaRPr/>
          </a:p>
        </p:txBody>
      </p:sp>
      <p:grpSp>
        <p:nvGrpSpPr>
          <p:cNvPr id="1708" name="Google Shape;1708;p76"/>
          <p:cNvGrpSpPr/>
          <p:nvPr/>
        </p:nvGrpSpPr>
        <p:grpSpPr>
          <a:xfrm>
            <a:off x="299286" y="189025"/>
            <a:ext cx="133205" cy="119344"/>
            <a:chOff x="222150" y="185025"/>
            <a:chExt cx="170100" cy="152400"/>
          </a:xfrm>
        </p:grpSpPr>
        <p:cxnSp>
          <p:nvCxnSpPr>
            <p:cNvPr id="1709" name="Google Shape;1709;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0" name="Google Shape;1710;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1" name="Google Shape;1711;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2" name="Google Shape;1712;p76"/>
          <p:cNvGrpSpPr/>
          <p:nvPr/>
        </p:nvGrpSpPr>
        <p:grpSpPr>
          <a:xfrm>
            <a:off x="286625" y="3999999"/>
            <a:ext cx="145867" cy="958251"/>
            <a:chOff x="286625" y="3923799"/>
            <a:chExt cx="145867" cy="958251"/>
          </a:xfrm>
        </p:grpSpPr>
        <p:sp>
          <p:nvSpPr>
            <p:cNvPr id="1713" name="Google Shape;1713;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6"/>
            <p:cNvGrpSpPr/>
            <p:nvPr/>
          </p:nvGrpSpPr>
          <p:grpSpPr>
            <a:xfrm>
              <a:off x="298112" y="4342643"/>
              <a:ext cx="110182" cy="126862"/>
              <a:chOff x="281100" y="2027800"/>
              <a:chExt cx="140700" cy="162000"/>
            </a:xfrm>
          </p:grpSpPr>
          <p:sp>
            <p:nvSpPr>
              <p:cNvPr id="1715" name="Google Shape;1715;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6"/>
              <p:cNvGrpSpPr/>
              <p:nvPr/>
            </p:nvGrpSpPr>
            <p:grpSpPr>
              <a:xfrm>
                <a:off x="308875" y="2088450"/>
                <a:ext cx="85200" cy="40700"/>
                <a:chOff x="308875" y="2087000"/>
                <a:chExt cx="85200" cy="40700"/>
              </a:xfrm>
            </p:grpSpPr>
            <p:cxnSp>
              <p:nvCxnSpPr>
                <p:cNvPr id="1717" name="Google Shape;1717;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18" name="Google Shape;1718;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19" name="Google Shape;1719;p76"/>
            <p:cNvGrpSpPr/>
            <p:nvPr/>
          </p:nvGrpSpPr>
          <p:grpSpPr>
            <a:xfrm>
              <a:off x="286625" y="3923799"/>
              <a:ext cx="133200" cy="133200"/>
              <a:chOff x="286625" y="3648899"/>
              <a:chExt cx="133200" cy="133200"/>
            </a:xfrm>
          </p:grpSpPr>
          <p:sp>
            <p:nvSpPr>
              <p:cNvPr id="1720" name="Google Shape;1720;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2" name="Google Shape;1722;p76"/>
          <p:cNvSpPr txBox="1"/>
          <p:nvPr>
            <p:ph type="title"/>
          </p:nvPr>
        </p:nvSpPr>
        <p:spPr>
          <a:xfrm>
            <a:off x="1262617"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0.140</a:t>
            </a:r>
            <a:endParaRPr/>
          </a:p>
        </p:txBody>
      </p:sp>
      <p:sp>
        <p:nvSpPr>
          <p:cNvPr id="1723" name="Google Shape;1723;p76"/>
          <p:cNvSpPr txBox="1"/>
          <p:nvPr>
            <p:ph idx="1" type="subTitle"/>
          </p:nvPr>
        </p:nvSpPr>
        <p:spPr>
          <a:xfrm>
            <a:off x="448850" y="3623600"/>
            <a:ext cx="41568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a:t>
            </a:r>
            <a:r>
              <a:rPr lang="en" sz="1100"/>
              <a:t>Features: State, Accreditor, SAT Math, % </a:t>
            </a:r>
            <a:r>
              <a:rPr lang="en" sz="1100"/>
              <a:t>submitted</a:t>
            </a:r>
            <a:r>
              <a:rPr lang="en" sz="1100"/>
              <a:t> SAT, Completion Rate, Tuition</a:t>
            </a:r>
            <a:endParaRPr sz="1100"/>
          </a:p>
          <a:p>
            <a:pPr indent="-298450" lvl="0" marL="457200" rtl="0" algn="ctr">
              <a:spcBef>
                <a:spcPts val="0"/>
              </a:spcBef>
              <a:spcAft>
                <a:spcPts val="0"/>
              </a:spcAft>
              <a:buSzPts val="1100"/>
              <a:buChar char="-"/>
            </a:pPr>
            <a:r>
              <a:rPr lang="en" sz="1100"/>
              <a:t>-Parameters: loss: 'absolute_error', max_leaf_nodes: 13, min_samples_leaf: 5</a:t>
            </a:r>
            <a:endParaRPr sz="1100"/>
          </a:p>
        </p:txBody>
      </p:sp>
      <p:sp>
        <p:nvSpPr>
          <p:cNvPr id="1724" name="Google Shape;1724;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txBox="1"/>
          <p:nvPr>
            <p:ph idx="3" type="title"/>
          </p:nvPr>
        </p:nvSpPr>
        <p:spPr>
          <a:xfrm>
            <a:off x="4961430"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0.147</a:t>
            </a:r>
            <a:endParaRPr/>
          </a:p>
        </p:txBody>
      </p:sp>
      <p:sp>
        <p:nvSpPr>
          <p:cNvPr id="1729" name="Google Shape;1729;p76"/>
          <p:cNvSpPr/>
          <p:nvPr/>
        </p:nvSpPr>
        <p:spPr>
          <a:xfrm>
            <a:off x="1850618" y="1621274"/>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flipH="1" rot="10800000">
            <a:off x="1850618" y="1640399"/>
            <a:ext cx="1743900" cy="1743900"/>
          </a:xfrm>
          <a:prstGeom prst="blockArc">
            <a:avLst>
              <a:gd fmla="val 1280397" name="adj1"/>
              <a:gd fmla="val 4963945" name="adj2"/>
              <a:gd fmla="val 4827"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5549418" y="1640362"/>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flipH="1" rot="10800000">
            <a:off x="5549418" y="1640362"/>
            <a:ext cx="1743900" cy="1743900"/>
          </a:xfrm>
          <a:prstGeom prst="blockArc">
            <a:avLst>
              <a:gd fmla="val 999882" name="adj1"/>
              <a:gd fmla="val 5362668" name="adj2"/>
              <a:gd fmla="val 5922"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txBox="1"/>
          <p:nvPr>
            <p:ph idx="5" type="subTitle"/>
          </p:nvPr>
        </p:nvSpPr>
        <p:spPr>
          <a:xfrm>
            <a:off x="5113825" y="996823"/>
            <a:ext cx="29199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RandomForestRegressor</a:t>
            </a:r>
            <a:endParaRPr/>
          </a:p>
        </p:txBody>
      </p:sp>
      <p:sp>
        <p:nvSpPr>
          <p:cNvPr id="1734" name="Google Shape;1734;p76"/>
          <p:cNvSpPr txBox="1"/>
          <p:nvPr/>
        </p:nvSpPr>
        <p:spPr>
          <a:xfrm>
            <a:off x="872700" y="169500"/>
            <a:ext cx="73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COMPARING MODELS</a:t>
            </a:r>
            <a:endParaRPr b="1" sz="3000">
              <a:solidFill>
                <a:schemeClr val="dk2"/>
              </a:solidFill>
              <a:latin typeface="Oswald"/>
              <a:ea typeface="Oswald"/>
              <a:cs typeface="Oswald"/>
              <a:sym typeface="Oswald"/>
            </a:endParaRPr>
          </a:p>
        </p:txBody>
      </p:sp>
      <p:sp>
        <p:nvSpPr>
          <p:cNvPr id="1735" name="Google Shape;1735;p76"/>
          <p:cNvSpPr txBox="1"/>
          <p:nvPr>
            <p:ph idx="1" type="subTitle"/>
          </p:nvPr>
        </p:nvSpPr>
        <p:spPr>
          <a:xfrm>
            <a:off x="4095325" y="3623600"/>
            <a:ext cx="42519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-Features: State, Accreditor, SAT Math, SAT Critical Reading, Completion Rate, Net Cost</a:t>
            </a:r>
            <a:endParaRPr sz="1100"/>
          </a:p>
          <a:p>
            <a:pPr indent="-298450" lvl="0" marL="457200" rtl="0" algn="ctr">
              <a:spcBef>
                <a:spcPts val="0"/>
              </a:spcBef>
              <a:spcAft>
                <a:spcPts val="0"/>
              </a:spcAft>
              <a:buSzPts val="1100"/>
              <a:buChar char="-"/>
            </a:pPr>
            <a:r>
              <a:rPr lang="en" sz="1100"/>
              <a:t>-Parameters: criterion: ‘absolute_error', min_samples_leaf: 2, n_estimators: 41</a:t>
            </a:r>
            <a:endParaRPr sz="1100"/>
          </a:p>
        </p:txBody>
      </p:sp>
      <p:cxnSp>
        <p:nvCxnSpPr>
          <p:cNvPr id="1736" name="Google Shape;1736;p76"/>
          <p:cNvCxnSpPr/>
          <p:nvPr/>
        </p:nvCxnSpPr>
        <p:spPr>
          <a:xfrm flipH="1">
            <a:off x="3762975" y="2038475"/>
            <a:ext cx="552300" cy="34350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3550625" y="1616050"/>
            <a:ext cx="234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Oswald"/>
                <a:ea typeface="Oswald"/>
                <a:cs typeface="Oswald"/>
                <a:sym typeface="Oswald"/>
              </a:rPr>
              <a:t>lower RMSE→ better model</a:t>
            </a:r>
            <a:endParaRPr sz="1500">
              <a:solidFill>
                <a:schemeClr val="lt2"/>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7"/>
          <p:cNvSpPr txBox="1"/>
          <p:nvPr>
            <p:ph idx="15" type="title"/>
          </p:nvPr>
        </p:nvSpPr>
        <p:spPr>
          <a:xfrm>
            <a:off x="720000" y="463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K MEANS CLUSTERING TO CATEGORIZE COLLEGES</a:t>
            </a:r>
            <a:endParaRPr/>
          </a:p>
        </p:txBody>
      </p:sp>
      <p:sp>
        <p:nvSpPr>
          <p:cNvPr id="1743" name="Google Shape;1743;p77"/>
          <p:cNvSpPr txBox="1"/>
          <p:nvPr>
            <p:ph type="title"/>
          </p:nvPr>
        </p:nvSpPr>
        <p:spPr>
          <a:xfrm>
            <a:off x="7066100" y="176905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3C3CFF"/>
                </a:solidFill>
              </a:rPr>
              <a:t>ELITE</a:t>
            </a:r>
            <a:r>
              <a:rPr lang="en" sz="2400"/>
              <a:t> </a:t>
            </a:r>
            <a:endParaRPr sz="2400"/>
          </a:p>
        </p:txBody>
      </p:sp>
      <p:sp>
        <p:nvSpPr>
          <p:cNvPr id="1744" name="Google Shape;1744;p77"/>
          <p:cNvSpPr txBox="1"/>
          <p:nvPr>
            <p:ph idx="2" type="title"/>
          </p:nvPr>
        </p:nvSpPr>
        <p:spPr>
          <a:xfrm>
            <a:off x="6370100" y="1769041"/>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3CFF"/>
                </a:solidFill>
              </a:rPr>
              <a:t>1</a:t>
            </a:r>
            <a:endParaRPr>
              <a:solidFill>
                <a:srgbClr val="3C3CFF"/>
              </a:solidFill>
            </a:endParaRPr>
          </a:p>
        </p:txBody>
      </p:sp>
      <p:sp>
        <p:nvSpPr>
          <p:cNvPr id="1745" name="Google Shape;1745;p77"/>
          <p:cNvSpPr txBox="1"/>
          <p:nvPr>
            <p:ph idx="6" type="title"/>
          </p:nvPr>
        </p:nvSpPr>
        <p:spPr>
          <a:xfrm>
            <a:off x="7066100" y="331568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FE0D0E"/>
                </a:solidFill>
              </a:rPr>
              <a:t>SAFETY </a:t>
            </a:r>
            <a:endParaRPr sz="2500">
              <a:solidFill>
                <a:srgbClr val="FE0D0E"/>
              </a:solidFill>
            </a:endParaRPr>
          </a:p>
        </p:txBody>
      </p:sp>
      <p:sp>
        <p:nvSpPr>
          <p:cNvPr id="1746" name="Google Shape;1746;p77"/>
          <p:cNvSpPr txBox="1"/>
          <p:nvPr>
            <p:ph idx="7" type="title"/>
          </p:nvPr>
        </p:nvSpPr>
        <p:spPr>
          <a:xfrm>
            <a:off x="6370100" y="331566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E0D0E"/>
                </a:solidFill>
              </a:rPr>
              <a:t>3</a:t>
            </a:r>
            <a:endParaRPr>
              <a:solidFill>
                <a:srgbClr val="FE0D0E"/>
              </a:solidFill>
            </a:endParaRPr>
          </a:p>
        </p:txBody>
      </p:sp>
      <p:sp>
        <p:nvSpPr>
          <p:cNvPr id="1747" name="Google Shape;1747;p77"/>
          <p:cNvSpPr txBox="1"/>
          <p:nvPr>
            <p:ph idx="3" type="title"/>
          </p:nvPr>
        </p:nvSpPr>
        <p:spPr>
          <a:xfrm>
            <a:off x="7066100" y="254231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CCCD3D"/>
                </a:solidFill>
              </a:rPr>
              <a:t>MIDDLE </a:t>
            </a:r>
            <a:endParaRPr sz="2500">
              <a:solidFill>
                <a:srgbClr val="CCCD3D"/>
              </a:solidFill>
            </a:endParaRPr>
          </a:p>
        </p:txBody>
      </p:sp>
      <p:sp>
        <p:nvSpPr>
          <p:cNvPr id="1748" name="Google Shape;1748;p77"/>
          <p:cNvSpPr txBox="1"/>
          <p:nvPr>
            <p:ph idx="4" type="title"/>
          </p:nvPr>
        </p:nvSpPr>
        <p:spPr>
          <a:xfrm>
            <a:off x="6370100" y="254231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D3D"/>
                </a:solidFill>
              </a:rPr>
              <a:t>2</a:t>
            </a:r>
            <a:endParaRPr>
              <a:solidFill>
                <a:srgbClr val="CCCD3D"/>
              </a:solidFill>
            </a:endParaRPr>
          </a:p>
        </p:txBody>
      </p:sp>
      <p:pic>
        <p:nvPicPr>
          <p:cNvPr id="1749" name="Google Shape;1749;p77"/>
          <p:cNvPicPr preferRelativeResize="0"/>
          <p:nvPr/>
        </p:nvPicPr>
        <p:blipFill>
          <a:blip r:embed="rId3">
            <a:alphaModFix/>
          </a:blip>
          <a:stretch>
            <a:fillRect/>
          </a:stretch>
        </p:blipFill>
        <p:spPr>
          <a:xfrm>
            <a:off x="1284975" y="1341300"/>
            <a:ext cx="4844551" cy="3117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78"/>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78"/>
          <p:cNvGrpSpPr/>
          <p:nvPr/>
        </p:nvGrpSpPr>
        <p:grpSpPr>
          <a:xfrm rot="1407512">
            <a:off x="4593380" y="45792"/>
            <a:ext cx="2367686" cy="2026290"/>
            <a:chOff x="5232400" y="3274875"/>
            <a:chExt cx="833075" cy="712875"/>
          </a:xfrm>
        </p:grpSpPr>
        <p:sp>
          <p:nvSpPr>
            <p:cNvPr id="1756" name="Google Shape;1756;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5232400" y="3274875"/>
              <a:ext cx="833075" cy="480975"/>
            </a:xfrm>
            <a:custGeom>
              <a:rect b="b" l="l" r="r" t="t"/>
              <a:pathLst>
                <a:path extrusionOk="0" h="19239" w="33323">
                  <a:moveTo>
                    <a:pt x="16661" y="0"/>
                  </a:moveTo>
                  <a:lnTo>
                    <a:pt x="0" y="9620"/>
                  </a:lnTo>
                  <a:lnTo>
                    <a:pt x="16661" y="19239"/>
                  </a:lnTo>
                  <a:lnTo>
                    <a:pt x="33322" y="9620"/>
                  </a:lnTo>
                  <a:lnTo>
                    <a:pt x="16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5640350" y="3517525"/>
              <a:ext cx="217075" cy="126450"/>
            </a:xfrm>
            <a:custGeom>
              <a:rect b="b" l="l" r="r" t="t"/>
              <a:pathLst>
                <a:path extrusionOk="0" h="5058" w="8683">
                  <a:moveTo>
                    <a:pt x="334" y="0"/>
                  </a:moveTo>
                  <a:cubicBezTo>
                    <a:pt x="232" y="0"/>
                    <a:pt x="134" y="53"/>
                    <a:pt x="80" y="148"/>
                  </a:cubicBezTo>
                  <a:cubicBezTo>
                    <a:pt x="1" y="288"/>
                    <a:pt x="48" y="464"/>
                    <a:pt x="185" y="546"/>
                  </a:cubicBezTo>
                  <a:lnTo>
                    <a:pt x="8093" y="5057"/>
                  </a:lnTo>
                  <a:lnTo>
                    <a:pt x="8682" y="4718"/>
                  </a:lnTo>
                  <a:lnTo>
                    <a:pt x="475" y="37"/>
                  </a:lnTo>
                  <a:cubicBezTo>
                    <a:pt x="430" y="12"/>
                    <a:pt x="382" y="0"/>
                    <a:pt x="334" y="0"/>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5232400" y="3515350"/>
              <a:ext cx="416550" cy="257675"/>
            </a:xfrm>
            <a:custGeom>
              <a:rect b="b" l="l" r="r" t="t"/>
              <a:pathLst>
                <a:path extrusionOk="0" h="10307" w="16662">
                  <a:moveTo>
                    <a:pt x="0" y="1"/>
                  </a:moveTo>
                  <a:lnTo>
                    <a:pt x="0" y="687"/>
                  </a:lnTo>
                  <a:lnTo>
                    <a:pt x="16661" y="10306"/>
                  </a:lnTo>
                  <a:lnTo>
                    <a:pt x="16661" y="9620"/>
                  </a:lnTo>
                  <a:lnTo>
                    <a:pt x="0"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5648925" y="3515350"/>
              <a:ext cx="416550" cy="257675"/>
            </a:xfrm>
            <a:custGeom>
              <a:rect b="b" l="l" r="r" t="t"/>
              <a:pathLst>
                <a:path extrusionOk="0" h="10307" w="16662">
                  <a:moveTo>
                    <a:pt x="16661" y="1"/>
                  </a:moveTo>
                  <a:lnTo>
                    <a:pt x="0" y="9620"/>
                  </a:lnTo>
                  <a:lnTo>
                    <a:pt x="0" y="10306"/>
                  </a:lnTo>
                  <a:lnTo>
                    <a:pt x="16661" y="687"/>
                  </a:lnTo>
                  <a:lnTo>
                    <a:pt x="16661" y="1"/>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5396050" y="3627000"/>
              <a:ext cx="505100" cy="171775"/>
            </a:xfrm>
            <a:custGeom>
              <a:rect b="b" l="l" r="r" t="t"/>
              <a:pathLst>
                <a:path extrusionOk="0" h="6871" w="20204">
                  <a:moveTo>
                    <a:pt x="0" y="0"/>
                  </a:moveTo>
                  <a:lnTo>
                    <a:pt x="10116" y="6871"/>
                  </a:lnTo>
                  <a:lnTo>
                    <a:pt x="20204" y="16"/>
                  </a:lnTo>
                  <a:lnTo>
                    <a:pt x="10115" y="5840"/>
                  </a:lnTo>
                  <a:lnTo>
                    <a:pt x="0" y="0"/>
                  </a:lnTo>
                  <a:close/>
                </a:path>
              </a:pathLst>
            </a:custGeom>
            <a:solidFill>
              <a:srgbClr val="5959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5842300" y="3849200"/>
              <a:ext cx="59550" cy="138550"/>
            </a:xfrm>
            <a:custGeom>
              <a:rect b="b" l="l" r="r" t="t"/>
              <a:pathLst>
                <a:path extrusionOk="0" h="5542" w="2382">
                  <a:moveTo>
                    <a:pt x="750" y="0"/>
                  </a:moveTo>
                  <a:lnTo>
                    <a:pt x="1" y="4854"/>
                  </a:lnTo>
                  <a:cubicBezTo>
                    <a:pt x="1" y="5312"/>
                    <a:pt x="596" y="5541"/>
                    <a:pt x="1191" y="5541"/>
                  </a:cubicBezTo>
                  <a:cubicBezTo>
                    <a:pt x="1786" y="5541"/>
                    <a:pt x="2382" y="5312"/>
                    <a:pt x="2382" y="4854"/>
                  </a:cubicBezTo>
                  <a:lnTo>
                    <a:pt x="1666" y="0"/>
                  </a:lnTo>
                  <a:cubicBezTo>
                    <a:pt x="1568" y="73"/>
                    <a:pt x="1390" y="112"/>
                    <a:pt x="1210" y="112"/>
                  </a:cubicBezTo>
                  <a:cubicBezTo>
                    <a:pt x="1036" y="112"/>
                    <a:pt x="860" y="76"/>
                    <a:pt x="75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5884975" y="3918450"/>
              <a:ext cx="7375" cy="66625"/>
            </a:xfrm>
            <a:custGeom>
              <a:rect b="b" l="l" r="r" t="t"/>
              <a:pathLst>
                <a:path extrusionOk="0" h="2665" w="295">
                  <a:moveTo>
                    <a:pt x="0" y="1"/>
                  </a:moveTo>
                  <a:lnTo>
                    <a:pt x="150" y="2665"/>
                  </a:lnTo>
                  <a:cubicBezTo>
                    <a:pt x="199" y="2647"/>
                    <a:pt x="247" y="2626"/>
                    <a:pt x="294" y="2603"/>
                  </a:cubicBezTo>
                  <a:lnTo>
                    <a:pt x="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5853025" y="3877375"/>
              <a:ext cx="11700" cy="108150"/>
            </a:xfrm>
            <a:custGeom>
              <a:rect b="b" l="l" r="r" t="t"/>
              <a:pathLst>
                <a:path extrusionOk="0" h="4326" w="468">
                  <a:moveTo>
                    <a:pt x="467" y="0"/>
                  </a:moveTo>
                  <a:lnTo>
                    <a:pt x="0" y="4269"/>
                  </a:lnTo>
                  <a:cubicBezTo>
                    <a:pt x="50" y="4291"/>
                    <a:pt x="100" y="4310"/>
                    <a:pt x="152" y="4326"/>
                  </a:cubicBezTo>
                  <a:lnTo>
                    <a:pt x="46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5870175" y="3901800"/>
              <a:ext cx="3775" cy="85925"/>
            </a:xfrm>
            <a:custGeom>
              <a:rect b="b" l="l" r="r" t="t"/>
              <a:pathLst>
                <a:path extrusionOk="0" h="3437" w="151">
                  <a:moveTo>
                    <a:pt x="74" y="1"/>
                  </a:moveTo>
                  <a:lnTo>
                    <a:pt x="1" y="3436"/>
                  </a:lnTo>
                  <a:cubicBezTo>
                    <a:pt x="26" y="3436"/>
                    <a:pt x="51" y="3437"/>
                    <a:pt x="76" y="3437"/>
                  </a:cubicBezTo>
                  <a:cubicBezTo>
                    <a:pt x="101" y="3437"/>
                    <a:pt x="126" y="3436"/>
                    <a:pt x="150" y="3436"/>
                  </a:cubicBezTo>
                  <a:lnTo>
                    <a:pt x="74"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5856375" y="3841750"/>
              <a:ext cx="32375" cy="17600"/>
            </a:xfrm>
            <a:custGeom>
              <a:rect b="b" l="l" r="r" t="t"/>
              <a:pathLst>
                <a:path extrusionOk="0" h="704" w="1295">
                  <a:moveTo>
                    <a:pt x="961" y="1"/>
                  </a:moveTo>
                  <a:cubicBezTo>
                    <a:pt x="898" y="1"/>
                    <a:pt x="834" y="21"/>
                    <a:pt x="781" y="63"/>
                  </a:cubicBezTo>
                  <a:cubicBezTo>
                    <a:pt x="737" y="96"/>
                    <a:pt x="697" y="116"/>
                    <a:pt x="651" y="116"/>
                  </a:cubicBezTo>
                  <a:cubicBezTo>
                    <a:pt x="609" y="116"/>
                    <a:pt x="561" y="99"/>
                    <a:pt x="501" y="57"/>
                  </a:cubicBezTo>
                  <a:cubicBezTo>
                    <a:pt x="450" y="22"/>
                    <a:pt x="391" y="5"/>
                    <a:pt x="334" y="5"/>
                  </a:cubicBezTo>
                  <a:cubicBezTo>
                    <a:pt x="241" y="5"/>
                    <a:pt x="149" y="49"/>
                    <a:pt x="92" y="132"/>
                  </a:cubicBezTo>
                  <a:cubicBezTo>
                    <a:pt x="0" y="264"/>
                    <a:pt x="34" y="448"/>
                    <a:pt x="167" y="540"/>
                  </a:cubicBezTo>
                  <a:cubicBezTo>
                    <a:pt x="325" y="649"/>
                    <a:pt x="489" y="704"/>
                    <a:pt x="652" y="704"/>
                  </a:cubicBezTo>
                  <a:cubicBezTo>
                    <a:pt x="816" y="704"/>
                    <a:pt x="979" y="647"/>
                    <a:pt x="1132" y="532"/>
                  </a:cubicBezTo>
                  <a:cubicBezTo>
                    <a:pt x="1266" y="437"/>
                    <a:pt x="1295" y="250"/>
                    <a:pt x="1196" y="118"/>
                  </a:cubicBezTo>
                  <a:cubicBezTo>
                    <a:pt x="1139" y="41"/>
                    <a:pt x="1050" y="1"/>
                    <a:pt x="961"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5640225" y="3509350"/>
              <a:ext cx="239175" cy="331125"/>
            </a:xfrm>
            <a:custGeom>
              <a:rect b="b" l="l" r="r" t="t"/>
              <a:pathLst>
                <a:path extrusionOk="0" h="13245" w="9567">
                  <a:moveTo>
                    <a:pt x="335" y="0"/>
                  </a:moveTo>
                  <a:cubicBezTo>
                    <a:pt x="234" y="0"/>
                    <a:pt x="135" y="53"/>
                    <a:pt x="80" y="148"/>
                  </a:cubicBezTo>
                  <a:cubicBezTo>
                    <a:pt x="1" y="289"/>
                    <a:pt x="49" y="467"/>
                    <a:pt x="190" y="547"/>
                  </a:cubicBezTo>
                  <a:lnTo>
                    <a:pt x="8539" y="5311"/>
                  </a:lnTo>
                  <a:cubicBezTo>
                    <a:pt x="8811" y="5468"/>
                    <a:pt x="8980" y="5757"/>
                    <a:pt x="8980" y="6072"/>
                  </a:cubicBezTo>
                  <a:lnTo>
                    <a:pt x="8980" y="12951"/>
                  </a:lnTo>
                  <a:cubicBezTo>
                    <a:pt x="8980" y="13113"/>
                    <a:pt x="9112" y="13244"/>
                    <a:pt x="9274" y="13244"/>
                  </a:cubicBezTo>
                  <a:cubicBezTo>
                    <a:pt x="9435" y="13244"/>
                    <a:pt x="9567" y="13113"/>
                    <a:pt x="9567" y="12951"/>
                  </a:cubicBezTo>
                  <a:lnTo>
                    <a:pt x="9567" y="6072"/>
                  </a:lnTo>
                  <a:cubicBezTo>
                    <a:pt x="9567" y="5547"/>
                    <a:pt x="9284" y="5063"/>
                    <a:pt x="8830" y="4802"/>
                  </a:cubicBezTo>
                  <a:lnTo>
                    <a:pt x="480" y="39"/>
                  </a:lnTo>
                  <a:cubicBezTo>
                    <a:pt x="434" y="13"/>
                    <a:pt x="384"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5855975" y="3817050"/>
              <a:ext cx="33450" cy="32175"/>
            </a:xfrm>
            <a:custGeom>
              <a:rect b="b" l="l" r="r" t="t"/>
              <a:pathLst>
                <a:path extrusionOk="0" h="1287" w="1338">
                  <a:moveTo>
                    <a:pt x="644" y="0"/>
                  </a:moveTo>
                  <a:cubicBezTo>
                    <a:pt x="561" y="0"/>
                    <a:pt x="477" y="16"/>
                    <a:pt x="397" y="49"/>
                  </a:cubicBezTo>
                  <a:cubicBezTo>
                    <a:pt x="157" y="148"/>
                    <a:pt x="0" y="384"/>
                    <a:pt x="0" y="643"/>
                  </a:cubicBezTo>
                  <a:cubicBezTo>
                    <a:pt x="0" y="998"/>
                    <a:pt x="289" y="1286"/>
                    <a:pt x="644" y="1286"/>
                  </a:cubicBezTo>
                  <a:cubicBezTo>
                    <a:pt x="904" y="1286"/>
                    <a:pt x="1138" y="1129"/>
                    <a:pt x="1238" y="889"/>
                  </a:cubicBezTo>
                  <a:cubicBezTo>
                    <a:pt x="1337" y="649"/>
                    <a:pt x="1283" y="373"/>
                    <a:pt x="1099" y="188"/>
                  </a:cubicBezTo>
                  <a:cubicBezTo>
                    <a:pt x="976" y="66"/>
                    <a:pt x="812" y="0"/>
                    <a:pt x="644"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5854850" y="3817275"/>
              <a:ext cx="33225" cy="31950"/>
            </a:xfrm>
            <a:custGeom>
              <a:rect b="b" l="l" r="r" t="t"/>
              <a:pathLst>
                <a:path extrusionOk="0" h="1278" w="1329">
                  <a:moveTo>
                    <a:pt x="601" y="1"/>
                  </a:moveTo>
                  <a:lnTo>
                    <a:pt x="601" y="1"/>
                  </a:lnTo>
                  <a:cubicBezTo>
                    <a:pt x="354" y="34"/>
                    <a:pt x="149" y="207"/>
                    <a:pt x="76" y="443"/>
                  </a:cubicBezTo>
                  <a:cubicBezTo>
                    <a:pt x="1" y="681"/>
                    <a:pt x="71" y="939"/>
                    <a:pt x="253" y="1107"/>
                  </a:cubicBezTo>
                  <a:cubicBezTo>
                    <a:pt x="374" y="1219"/>
                    <a:pt x="530" y="1277"/>
                    <a:pt x="688" y="1277"/>
                  </a:cubicBezTo>
                  <a:cubicBezTo>
                    <a:pt x="770" y="1277"/>
                    <a:pt x="852" y="1262"/>
                    <a:pt x="930" y="1230"/>
                  </a:cubicBezTo>
                  <a:cubicBezTo>
                    <a:pt x="1159" y="1136"/>
                    <a:pt x="1315" y="919"/>
                    <a:pt x="1328" y="670"/>
                  </a:cubicBezTo>
                  <a:lnTo>
                    <a:pt x="1328" y="670"/>
                  </a:lnTo>
                  <a:cubicBezTo>
                    <a:pt x="1302" y="787"/>
                    <a:pt x="1113" y="985"/>
                    <a:pt x="865" y="985"/>
                  </a:cubicBezTo>
                  <a:cubicBezTo>
                    <a:pt x="786" y="985"/>
                    <a:pt x="701" y="965"/>
                    <a:pt x="613" y="915"/>
                  </a:cubicBezTo>
                  <a:cubicBezTo>
                    <a:pt x="224" y="697"/>
                    <a:pt x="299" y="201"/>
                    <a:pt x="60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78"/>
          <p:cNvSpPr txBox="1"/>
          <p:nvPr>
            <p:ph idx="2" type="title"/>
          </p:nvPr>
        </p:nvSpPr>
        <p:spPr>
          <a:xfrm flipH="1">
            <a:off x="928050" y="2812775"/>
            <a:ext cx="7608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solidFill>
                  <a:schemeClr val="lt1"/>
                </a:solidFill>
              </a:rPr>
              <a:t>Thank You!</a:t>
            </a:r>
            <a:endParaRPr sz="7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56"/>
          <p:cNvGrpSpPr/>
          <p:nvPr/>
        </p:nvGrpSpPr>
        <p:grpSpPr>
          <a:xfrm>
            <a:off x="939690" y="1342243"/>
            <a:ext cx="737100" cy="737100"/>
            <a:chOff x="991075" y="1881675"/>
            <a:chExt cx="737100" cy="737100"/>
          </a:xfrm>
        </p:grpSpPr>
        <p:sp>
          <p:nvSpPr>
            <p:cNvPr id="1019" name="Google Shape;1019;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299286" y="189025"/>
            <a:ext cx="133205" cy="119344"/>
            <a:chOff x="222150" y="185025"/>
            <a:chExt cx="170100" cy="152400"/>
          </a:xfrm>
        </p:grpSpPr>
        <p:cxnSp>
          <p:nvCxnSpPr>
            <p:cNvPr id="1022" name="Google Shape;1022;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3" name="Google Shape;1023;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4" name="Google Shape;1024;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25" name="Google Shape;1025;p56"/>
          <p:cNvGrpSpPr/>
          <p:nvPr/>
        </p:nvGrpSpPr>
        <p:grpSpPr>
          <a:xfrm>
            <a:off x="286625" y="3999999"/>
            <a:ext cx="145867" cy="958251"/>
            <a:chOff x="286625" y="3923799"/>
            <a:chExt cx="145867" cy="958251"/>
          </a:xfrm>
        </p:grpSpPr>
        <p:sp>
          <p:nvSpPr>
            <p:cNvPr id="1026" name="Google Shape;1026;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6"/>
            <p:cNvGrpSpPr/>
            <p:nvPr/>
          </p:nvGrpSpPr>
          <p:grpSpPr>
            <a:xfrm>
              <a:off x="298112" y="4342643"/>
              <a:ext cx="110182" cy="126862"/>
              <a:chOff x="281100" y="2027800"/>
              <a:chExt cx="140700" cy="162000"/>
            </a:xfrm>
          </p:grpSpPr>
          <p:sp>
            <p:nvSpPr>
              <p:cNvPr id="1028" name="Google Shape;1028;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6"/>
              <p:cNvGrpSpPr/>
              <p:nvPr/>
            </p:nvGrpSpPr>
            <p:grpSpPr>
              <a:xfrm>
                <a:off x="308875" y="2088450"/>
                <a:ext cx="85200" cy="40700"/>
                <a:chOff x="308875" y="2087000"/>
                <a:chExt cx="85200" cy="40700"/>
              </a:xfrm>
            </p:grpSpPr>
            <p:cxnSp>
              <p:nvCxnSpPr>
                <p:cNvPr id="1030" name="Google Shape;1030;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32" name="Google Shape;1032;p56"/>
            <p:cNvGrpSpPr/>
            <p:nvPr/>
          </p:nvGrpSpPr>
          <p:grpSpPr>
            <a:xfrm>
              <a:off x="286625" y="3923799"/>
              <a:ext cx="133200" cy="133200"/>
              <a:chOff x="286625" y="3648899"/>
              <a:chExt cx="133200" cy="133200"/>
            </a:xfrm>
          </p:grpSpPr>
          <p:sp>
            <p:nvSpPr>
              <p:cNvPr id="1033" name="Google Shape;1033;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56"/>
          <p:cNvSpPr txBox="1"/>
          <p:nvPr>
            <p:ph idx="2" type="title"/>
          </p:nvPr>
        </p:nvSpPr>
        <p:spPr>
          <a:xfrm>
            <a:off x="719900" y="169500"/>
            <a:ext cx="7484400" cy="13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WHY IS THIS IMPORTANT?</a:t>
            </a:r>
            <a:endParaRPr>
              <a:solidFill>
                <a:schemeClr val="accent4"/>
              </a:solidFill>
            </a:endParaRPr>
          </a:p>
          <a:p>
            <a:pPr indent="0" lvl="0" marL="0" rtl="0" algn="l">
              <a:spcBef>
                <a:spcPts val="0"/>
              </a:spcBef>
              <a:spcAft>
                <a:spcPts val="0"/>
              </a:spcAft>
              <a:buNone/>
            </a:pPr>
            <a:r>
              <a:t/>
            </a:r>
            <a:endParaRPr/>
          </a:p>
        </p:txBody>
      </p:sp>
      <p:sp>
        <p:nvSpPr>
          <p:cNvPr id="1036" name="Google Shape;1036;p5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56"/>
          <p:cNvGrpSpPr/>
          <p:nvPr/>
        </p:nvGrpSpPr>
        <p:grpSpPr>
          <a:xfrm>
            <a:off x="7819199" y="752550"/>
            <a:ext cx="604800" cy="147600"/>
            <a:chOff x="7688649" y="828750"/>
            <a:chExt cx="604800" cy="147600"/>
          </a:xfrm>
        </p:grpSpPr>
        <p:sp>
          <p:nvSpPr>
            <p:cNvPr id="1041" name="Google Shape;1041;p5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6"/>
          <p:cNvSpPr txBox="1"/>
          <p:nvPr>
            <p:ph idx="3" type="title"/>
          </p:nvPr>
        </p:nvSpPr>
        <p:spPr>
          <a:xfrm>
            <a:off x="1896875" y="2628325"/>
            <a:ext cx="73467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GOAL: </a:t>
            </a:r>
            <a:endParaRPr>
              <a:solidFill>
                <a:schemeClr val="lt2"/>
              </a:solidFill>
            </a:endParaRPr>
          </a:p>
          <a:p>
            <a:pPr indent="0" lvl="0" marL="0" rtl="0" algn="l">
              <a:spcBef>
                <a:spcPts val="0"/>
              </a:spcBef>
              <a:spcAft>
                <a:spcPts val="0"/>
              </a:spcAft>
              <a:buNone/>
            </a:pPr>
            <a:r>
              <a:rPr lang="en">
                <a:solidFill>
                  <a:schemeClr val="lt2"/>
                </a:solidFill>
              </a:rPr>
              <a:t>PREDICT ADMIT RATES FOR SCHOOLS THAT DON’T PUBLISH </a:t>
            </a:r>
            <a:endParaRPr>
              <a:solidFill>
                <a:schemeClr val="lt2"/>
              </a:solidFill>
            </a:endParaRPr>
          </a:p>
        </p:txBody>
      </p:sp>
      <p:sp>
        <p:nvSpPr>
          <p:cNvPr id="1045" name="Google Shape;1045;p56"/>
          <p:cNvSpPr txBox="1"/>
          <p:nvPr>
            <p:ph idx="5" type="title"/>
          </p:nvPr>
        </p:nvSpPr>
        <p:spPr>
          <a:xfrm>
            <a:off x="1896875" y="3813750"/>
            <a:ext cx="59223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SOLUTION: ML </a:t>
            </a:r>
            <a:r>
              <a:rPr lang="en">
                <a:solidFill>
                  <a:schemeClr val="accent1"/>
                </a:solidFill>
              </a:rPr>
              <a:t>REGRESSION MODEL</a:t>
            </a:r>
            <a:endParaRPr>
              <a:solidFill>
                <a:schemeClr val="accent1"/>
              </a:solidFill>
            </a:endParaRPr>
          </a:p>
        </p:txBody>
      </p:sp>
      <p:grpSp>
        <p:nvGrpSpPr>
          <p:cNvPr id="1046" name="Google Shape;1046;p56"/>
          <p:cNvGrpSpPr/>
          <p:nvPr/>
        </p:nvGrpSpPr>
        <p:grpSpPr>
          <a:xfrm>
            <a:off x="939690" y="2527668"/>
            <a:ext cx="737100" cy="737100"/>
            <a:chOff x="991075" y="1881675"/>
            <a:chExt cx="737100" cy="737100"/>
          </a:xfrm>
        </p:grpSpPr>
        <p:sp>
          <p:nvSpPr>
            <p:cNvPr id="1047" name="Google Shape;1047;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6"/>
          <p:cNvGrpSpPr/>
          <p:nvPr/>
        </p:nvGrpSpPr>
        <p:grpSpPr>
          <a:xfrm>
            <a:off x="939690" y="3713093"/>
            <a:ext cx="737100" cy="737100"/>
            <a:chOff x="991075" y="1881675"/>
            <a:chExt cx="737100" cy="737100"/>
          </a:xfrm>
        </p:grpSpPr>
        <p:sp>
          <p:nvSpPr>
            <p:cNvPr id="1050" name="Google Shape;1050;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1055765" y="2660768"/>
            <a:ext cx="504975" cy="470900"/>
            <a:chOff x="2234775" y="1995725"/>
            <a:chExt cx="504975" cy="470900"/>
          </a:xfrm>
        </p:grpSpPr>
        <p:sp>
          <p:nvSpPr>
            <p:cNvPr id="1053" name="Google Shape;1053;p56"/>
            <p:cNvSpPr/>
            <p:nvPr/>
          </p:nvSpPr>
          <p:spPr>
            <a:xfrm>
              <a:off x="2528700" y="1995725"/>
              <a:ext cx="211050" cy="210700"/>
            </a:xfrm>
            <a:custGeom>
              <a:rect b="b" l="l" r="r" t="t"/>
              <a:pathLst>
                <a:path extrusionOk="0" h="8428" w="8442">
                  <a:moveTo>
                    <a:pt x="4229" y="1"/>
                  </a:moveTo>
                  <a:cubicBezTo>
                    <a:pt x="1890" y="1"/>
                    <a:pt x="1" y="1891"/>
                    <a:pt x="1" y="4214"/>
                  </a:cubicBezTo>
                  <a:cubicBezTo>
                    <a:pt x="1" y="6537"/>
                    <a:pt x="1890" y="8427"/>
                    <a:pt x="4229" y="8427"/>
                  </a:cubicBezTo>
                  <a:cubicBezTo>
                    <a:pt x="6552" y="8427"/>
                    <a:pt x="8442" y="6537"/>
                    <a:pt x="8442" y="4214"/>
                  </a:cubicBezTo>
                  <a:cubicBezTo>
                    <a:pt x="8442" y="1891"/>
                    <a:pt x="6552" y="1"/>
                    <a:pt x="422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2547675" y="2014325"/>
              <a:ext cx="192075" cy="192100"/>
            </a:xfrm>
            <a:custGeom>
              <a:rect b="b" l="l" r="r" t="t"/>
              <a:pathLst>
                <a:path extrusionOk="0" h="7684" w="7683">
                  <a:moveTo>
                    <a:pt x="5855" y="0"/>
                  </a:moveTo>
                  <a:cubicBezTo>
                    <a:pt x="6336" y="682"/>
                    <a:pt x="6615" y="1502"/>
                    <a:pt x="6615" y="2401"/>
                  </a:cubicBezTo>
                  <a:cubicBezTo>
                    <a:pt x="6615" y="4724"/>
                    <a:pt x="4725" y="6614"/>
                    <a:pt x="2385" y="6614"/>
                  </a:cubicBezTo>
                  <a:cubicBezTo>
                    <a:pt x="1503" y="6614"/>
                    <a:pt x="682" y="6335"/>
                    <a:pt x="0" y="5870"/>
                  </a:cubicBezTo>
                  <a:lnTo>
                    <a:pt x="0" y="5870"/>
                  </a:lnTo>
                  <a:cubicBezTo>
                    <a:pt x="760" y="6971"/>
                    <a:pt x="2030" y="7683"/>
                    <a:pt x="3470" y="7683"/>
                  </a:cubicBezTo>
                  <a:cubicBezTo>
                    <a:pt x="5793" y="7683"/>
                    <a:pt x="7683" y="5793"/>
                    <a:pt x="7683" y="3470"/>
                  </a:cubicBezTo>
                  <a:cubicBezTo>
                    <a:pt x="7683" y="2029"/>
                    <a:pt x="6955" y="759"/>
                    <a:pt x="585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2573225" y="2058075"/>
              <a:ext cx="39925" cy="83650"/>
            </a:xfrm>
            <a:custGeom>
              <a:rect b="b" l="l" r="r" t="t"/>
              <a:pathLst>
                <a:path extrusionOk="0" h="3346" w="1597">
                  <a:moveTo>
                    <a:pt x="1287" y="0"/>
                  </a:moveTo>
                  <a:cubicBezTo>
                    <a:pt x="1132" y="0"/>
                    <a:pt x="992" y="140"/>
                    <a:pt x="992" y="295"/>
                  </a:cubicBezTo>
                  <a:lnTo>
                    <a:pt x="992" y="2494"/>
                  </a:lnTo>
                  <a:cubicBezTo>
                    <a:pt x="992" y="2602"/>
                    <a:pt x="946" y="2680"/>
                    <a:pt x="868" y="2726"/>
                  </a:cubicBezTo>
                  <a:cubicBezTo>
                    <a:pt x="835" y="2746"/>
                    <a:pt x="801" y="2754"/>
                    <a:pt x="768" y="2754"/>
                  </a:cubicBezTo>
                  <a:cubicBezTo>
                    <a:pt x="647" y="2754"/>
                    <a:pt x="540" y="2649"/>
                    <a:pt x="527" y="2649"/>
                  </a:cubicBezTo>
                  <a:cubicBezTo>
                    <a:pt x="473" y="2587"/>
                    <a:pt x="400" y="2556"/>
                    <a:pt x="324" y="2556"/>
                  </a:cubicBezTo>
                  <a:cubicBezTo>
                    <a:pt x="249" y="2556"/>
                    <a:pt x="171" y="2587"/>
                    <a:pt x="109" y="2649"/>
                  </a:cubicBezTo>
                  <a:cubicBezTo>
                    <a:pt x="0" y="2757"/>
                    <a:pt x="0" y="2943"/>
                    <a:pt x="109" y="3067"/>
                  </a:cubicBezTo>
                  <a:cubicBezTo>
                    <a:pt x="233" y="3191"/>
                    <a:pt x="481" y="3346"/>
                    <a:pt x="775" y="3346"/>
                  </a:cubicBezTo>
                  <a:cubicBezTo>
                    <a:pt x="899" y="3346"/>
                    <a:pt x="1023" y="3315"/>
                    <a:pt x="1147" y="3253"/>
                  </a:cubicBezTo>
                  <a:cubicBezTo>
                    <a:pt x="1425" y="3098"/>
                    <a:pt x="1596" y="2804"/>
                    <a:pt x="1596" y="2494"/>
                  </a:cubicBezTo>
                  <a:lnTo>
                    <a:pt x="1596" y="295"/>
                  </a:lnTo>
                  <a:cubicBezTo>
                    <a:pt x="1596" y="140"/>
                    <a:pt x="1456" y="0"/>
                    <a:pt x="1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2628975" y="2059425"/>
              <a:ext cx="60850" cy="82300"/>
            </a:xfrm>
            <a:custGeom>
              <a:rect b="b" l="l" r="r" t="t"/>
              <a:pathLst>
                <a:path extrusionOk="0" h="3292" w="2434">
                  <a:moveTo>
                    <a:pt x="1222" y="0"/>
                  </a:moveTo>
                  <a:cubicBezTo>
                    <a:pt x="1104" y="0"/>
                    <a:pt x="981" y="16"/>
                    <a:pt x="853" y="55"/>
                  </a:cubicBezTo>
                  <a:cubicBezTo>
                    <a:pt x="497" y="163"/>
                    <a:pt x="234" y="442"/>
                    <a:pt x="187" y="799"/>
                  </a:cubicBezTo>
                  <a:cubicBezTo>
                    <a:pt x="141" y="1123"/>
                    <a:pt x="280" y="1433"/>
                    <a:pt x="558" y="1604"/>
                  </a:cubicBezTo>
                  <a:cubicBezTo>
                    <a:pt x="575" y="1619"/>
                    <a:pt x="575" y="1619"/>
                    <a:pt x="589" y="1619"/>
                  </a:cubicBezTo>
                  <a:cubicBezTo>
                    <a:pt x="606" y="1635"/>
                    <a:pt x="977" y="1805"/>
                    <a:pt x="1395" y="1945"/>
                  </a:cubicBezTo>
                  <a:cubicBezTo>
                    <a:pt x="1535" y="1991"/>
                    <a:pt x="1814" y="2131"/>
                    <a:pt x="1783" y="2362"/>
                  </a:cubicBezTo>
                  <a:cubicBezTo>
                    <a:pt x="1752" y="2533"/>
                    <a:pt x="1550" y="2703"/>
                    <a:pt x="1271" y="2703"/>
                  </a:cubicBezTo>
                  <a:cubicBezTo>
                    <a:pt x="992" y="2703"/>
                    <a:pt x="713" y="2595"/>
                    <a:pt x="544" y="2409"/>
                  </a:cubicBezTo>
                  <a:cubicBezTo>
                    <a:pt x="484" y="2341"/>
                    <a:pt x="400" y="2306"/>
                    <a:pt x="317" y="2306"/>
                  </a:cubicBezTo>
                  <a:cubicBezTo>
                    <a:pt x="249" y="2306"/>
                    <a:pt x="180" y="2329"/>
                    <a:pt x="125" y="2378"/>
                  </a:cubicBezTo>
                  <a:cubicBezTo>
                    <a:pt x="1" y="2486"/>
                    <a:pt x="1" y="2672"/>
                    <a:pt x="110" y="2796"/>
                  </a:cubicBezTo>
                  <a:cubicBezTo>
                    <a:pt x="389" y="3106"/>
                    <a:pt x="822" y="3292"/>
                    <a:pt x="1271" y="3292"/>
                  </a:cubicBezTo>
                  <a:cubicBezTo>
                    <a:pt x="1814" y="3292"/>
                    <a:pt x="2278" y="2951"/>
                    <a:pt x="2355" y="2471"/>
                  </a:cubicBezTo>
                  <a:cubicBezTo>
                    <a:pt x="2433" y="2115"/>
                    <a:pt x="2262" y="1635"/>
                    <a:pt x="1597" y="1402"/>
                  </a:cubicBezTo>
                  <a:cubicBezTo>
                    <a:pt x="1271" y="1278"/>
                    <a:pt x="946" y="1139"/>
                    <a:pt x="868" y="1092"/>
                  </a:cubicBezTo>
                  <a:cubicBezTo>
                    <a:pt x="791" y="1046"/>
                    <a:pt x="760" y="968"/>
                    <a:pt x="775" y="875"/>
                  </a:cubicBezTo>
                  <a:cubicBezTo>
                    <a:pt x="791" y="830"/>
                    <a:pt x="822" y="690"/>
                    <a:pt x="1023" y="628"/>
                  </a:cubicBezTo>
                  <a:cubicBezTo>
                    <a:pt x="1093" y="606"/>
                    <a:pt x="1161" y="597"/>
                    <a:pt x="1227" y="597"/>
                  </a:cubicBezTo>
                  <a:cubicBezTo>
                    <a:pt x="1543" y="597"/>
                    <a:pt x="1798" y="801"/>
                    <a:pt x="1798" y="813"/>
                  </a:cubicBezTo>
                  <a:cubicBezTo>
                    <a:pt x="1851" y="853"/>
                    <a:pt x="1916" y="873"/>
                    <a:pt x="1981" y="873"/>
                  </a:cubicBezTo>
                  <a:cubicBezTo>
                    <a:pt x="2067" y="873"/>
                    <a:pt x="2154" y="838"/>
                    <a:pt x="2216" y="768"/>
                  </a:cubicBezTo>
                  <a:cubicBezTo>
                    <a:pt x="2324" y="644"/>
                    <a:pt x="2309" y="458"/>
                    <a:pt x="2185" y="349"/>
                  </a:cubicBezTo>
                  <a:cubicBezTo>
                    <a:pt x="2160" y="337"/>
                    <a:pt x="1759" y="0"/>
                    <a:pt x="122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2234775" y="2123125"/>
              <a:ext cx="358225" cy="209525"/>
            </a:xfrm>
            <a:custGeom>
              <a:rect b="b" l="l" r="r" t="t"/>
              <a:pathLst>
                <a:path extrusionOk="0" h="8381" w="14329">
                  <a:moveTo>
                    <a:pt x="4183" y="0"/>
                  </a:moveTo>
                  <a:cubicBezTo>
                    <a:pt x="1876" y="0"/>
                    <a:pt x="1" y="1875"/>
                    <a:pt x="1" y="4182"/>
                  </a:cubicBezTo>
                  <a:cubicBezTo>
                    <a:pt x="1" y="6506"/>
                    <a:pt x="1876" y="8381"/>
                    <a:pt x="4183" y="8381"/>
                  </a:cubicBezTo>
                  <a:lnTo>
                    <a:pt x="10147" y="8381"/>
                  </a:lnTo>
                  <a:cubicBezTo>
                    <a:pt x="12454" y="8381"/>
                    <a:pt x="14329" y="6506"/>
                    <a:pt x="14329" y="4182"/>
                  </a:cubicBezTo>
                  <a:cubicBezTo>
                    <a:pt x="14329" y="1875"/>
                    <a:pt x="12454" y="0"/>
                    <a:pt x="10147"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2253375" y="2141700"/>
              <a:ext cx="339625" cy="190950"/>
            </a:xfrm>
            <a:custGeom>
              <a:rect b="b" l="l" r="r" t="t"/>
              <a:pathLst>
                <a:path extrusionOk="0" h="7638" w="13585">
                  <a:moveTo>
                    <a:pt x="11772" y="1"/>
                  </a:moveTo>
                  <a:lnTo>
                    <a:pt x="11772" y="1"/>
                  </a:lnTo>
                  <a:cubicBezTo>
                    <a:pt x="12237" y="667"/>
                    <a:pt x="12516" y="1488"/>
                    <a:pt x="12516" y="2371"/>
                  </a:cubicBezTo>
                  <a:cubicBezTo>
                    <a:pt x="12516" y="4678"/>
                    <a:pt x="10642" y="6553"/>
                    <a:pt x="8334" y="6553"/>
                  </a:cubicBezTo>
                  <a:lnTo>
                    <a:pt x="2371" y="6553"/>
                  </a:lnTo>
                  <a:cubicBezTo>
                    <a:pt x="1487" y="6553"/>
                    <a:pt x="667" y="6289"/>
                    <a:pt x="0" y="5825"/>
                  </a:cubicBezTo>
                  <a:lnTo>
                    <a:pt x="0" y="5825"/>
                  </a:lnTo>
                  <a:cubicBezTo>
                    <a:pt x="744" y="6909"/>
                    <a:pt x="2014" y="7638"/>
                    <a:pt x="3439" y="7638"/>
                  </a:cubicBezTo>
                  <a:lnTo>
                    <a:pt x="9403" y="7638"/>
                  </a:lnTo>
                  <a:cubicBezTo>
                    <a:pt x="11710" y="7638"/>
                    <a:pt x="13585" y="5763"/>
                    <a:pt x="13585" y="3439"/>
                  </a:cubicBezTo>
                  <a:cubicBezTo>
                    <a:pt x="13585" y="2014"/>
                    <a:pt x="12872" y="760"/>
                    <a:pt x="11772"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2380000" y="2187025"/>
              <a:ext cx="61225" cy="81725"/>
            </a:xfrm>
            <a:custGeom>
              <a:rect b="b" l="l" r="r" t="t"/>
              <a:pathLst>
                <a:path extrusionOk="0" h="3269" w="2449">
                  <a:moveTo>
                    <a:pt x="295" y="1"/>
                  </a:moveTo>
                  <a:cubicBezTo>
                    <a:pt x="140" y="1"/>
                    <a:pt x="1" y="125"/>
                    <a:pt x="1" y="294"/>
                  </a:cubicBezTo>
                  <a:lnTo>
                    <a:pt x="1" y="2975"/>
                  </a:lnTo>
                  <a:cubicBezTo>
                    <a:pt x="1" y="3129"/>
                    <a:pt x="140" y="3268"/>
                    <a:pt x="295" y="3268"/>
                  </a:cubicBezTo>
                  <a:cubicBezTo>
                    <a:pt x="466" y="3268"/>
                    <a:pt x="589" y="3129"/>
                    <a:pt x="589" y="2975"/>
                  </a:cubicBezTo>
                  <a:lnTo>
                    <a:pt x="589" y="1874"/>
                  </a:lnTo>
                  <a:lnTo>
                    <a:pt x="1860" y="1874"/>
                  </a:lnTo>
                  <a:lnTo>
                    <a:pt x="1860" y="2975"/>
                  </a:lnTo>
                  <a:cubicBezTo>
                    <a:pt x="1860" y="3129"/>
                    <a:pt x="1984" y="3268"/>
                    <a:pt x="2153" y="3268"/>
                  </a:cubicBezTo>
                  <a:cubicBezTo>
                    <a:pt x="2308" y="3268"/>
                    <a:pt x="2448" y="3129"/>
                    <a:pt x="2448" y="2975"/>
                  </a:cubicBezTo>
                  <a:lnTo>
                    <a:pt x="2448" y="294"/>
                  </a:lnTo>
                  <a:cubicBezTo>
                    <a:pt x="2448" y="125"/>
                    <a:pt x="2308" y="1"/>
                    <a:pt x="2153" y="1"/>
                  </a:cubicBezTo>
                  <a:cubicBezTo>
                    <a:pt x="1984" y="1"/>
                    <a:pt x="1860" y="125"/>
                    <a:pt x="1860" y="294"/>
                  </a:cubicBezTo>
                  <a:lnTo>
                    <a:pt x="1860" y="1286"/>
                  </a:lnTo>
                  <a:lnTo>
                    <a:pt x="589" y="1286"/>
                  </a:lnTo>
                  <a:lnTo>
                    <a:pt x="589" y="294"/>
                  </a:lnTo>
                  <a:cubicBezTo>
                    <a:pt x="589" y="125"/>
                    <a:pt x="466" y="1"/>
                    <a:pt x="295"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2314175" y="2187000"/>
              <a:ext cx="52700" cy="81750"/>
            </a:xfrm>
            <a:custGeom>
              <a:rect b="b" l="l" r="r" t="t"/>
              <a:pathLst>
                <a:path extrusionOk="0" h="3270" w="2108">
                  <a:moveTo>
                    <a:pt x="1038" y="590"/>
                  </a:moveTo>
                  <a:cubicBezTo>
                    <a:pt x="1302" y="590"/>
                    <a:pt x="1519" y="791"/>
                    <a:pt x="1519" y="1055"/>
                  </a:cubicBezTo>
                  <a:cubicBezTo>
                    <a:pt x="1519" y="1303"/>
                    <a:pt x="1302" y="1503"/>
                    <a:pt x="1038" y="1503"/>
                  </a:cubicBezTo>
                  <a:lnTo>
                    <a:pt x="604" y="1503"/>
                  </a:lnTo>
                  <a:cubicBezTo>
                    <a:pt x="589" y="1349"/>
                    <a:pt x="589" y="1148"/>
                    <a:pt x="589" y="1055"/>
                  </a:cubicBezTo>
                  <a:lnTo>
                    <a:pt x="589" y="590"/>
                  </a:lnTo>
                  <a:close/>
                  <a:moveTo>
                    <a:pt x="272" y="0"/>
                  </a:moveTo>
                  <a:cubicBezTo>
                    <a:pt x="126" y="0"/>
                    <a:pt x="1" y="148"/>
                    <a:pt x="1" y="295"/>
                  </a:cubicBezTo>
                  <a:lnTo>
                    <a:pt x="1" y="2976"/>
                  </a:lnTo>
                  <a:cubicBezTo>
                    <a:pt x="1" y="3130"/>
                    <a:pt x="140" y="3269"/>
                    <a:pt x="294" y="3269"/>
                  </a:cubicBezTo>
                  <a:cubicBezTo>
                    <a:pt x="465" y="3269"/>
                    <a:pt x="589" y="3130"/>
                    <a:pt x="589" y="2976"/>
                  </a:cubicBezTo>
                  <a:lnTo>
                    <a:pt x="589" y="2108"/>
                  </a:lnTo>
                  <a:lnTo>
                    <a:pt x="1038" y="2108"/>
                  </a:lnTo>
                  <a:cubicBezTo>
                    <a:pt x="1626" y="2108"/>
                    <a:pt x="2107" y="1627"/>
                    <a:pt x="2107" y="1055"/>
                  </a:cubicBezTo>
                  <a:cubicBezTo>
                    <a:pt x="2107" y="466"/>
                    <a:pt x="1626" y="2"/>
                    <a:pt x="1038" y="2"/>
                  </a:cubicBezTo>
                  <a:lnTo>
                    <a:pt x="294" y="2"/>
                  </a:lnTo>
                  <a:cubicBezTo>
                    <a:pt x="287" y="1"/>
                    <a:pt x="279" y="0"/>
                    <a:pt x="27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460575" y="2187000"/>
              <a:ext cx="53050" cy="81750"/>
            </a:xfrm>
            <a:custGeom>
              <a:rect b="b" l="l" r="r" t="t"/>
              <a:pathLst>
                <a:path extrusionOk="0" h="3270" w="2122">
                  <a:moveTo>
                    <a:pt x="1053" y="590"/>
                  </a:moveTo>
                  <a:cubicBezTo>
                    <a:pt x="1316" y="590"/>
                    <a:pt x="1532" y="791"/>
                    <a:pt x="1532" y="1055"/>
                  </a:cubicBezTo>
                  <a:cubicBezTo>
                    <a:pt x="1532" y="1303"/>
                    <a:pt x="1316" y="1503"/>
                    <a:pt x="1053" y="1503"/>
                  </a:cubicBezTo>
                  <a:lnTo>
                    <a:pt x="603" y="1503"/>
                  </a:lnTo>
                  <a:lnTo>
                    <a:pt x="603" y="1055"/>
                  </a:lnTo>
                  <a:lnTo>
                    <a:pt x="603" y="590"/>
                  </a:lnTo>
                  <a:close/>
                  <a:moveTo>
                    <a:pt x="287" y="0"/>
                  </a:moveTo>
                  <a:cubicBezTo>
                    <a:pt x="140" y="0"/>
                    <a:pt x="0" y="148"/>
                    <a:pt x="15" y="295"/>
                  </a:cubicBezTo>
                  <a:lnTo>
                    <a:pt x="15" y="2976"/>
                  </a:lnTo>
                  <a:cubicBezTo>
                    <a:pt x="15" y="3130"/>
                    <a:pt x="138" y="3269"/>
                    <a:pt x="309" y="3269"/>
                  </a:cubicBezTo>
                  <a:cubicBezTo>
                    <a:pt x="464" y="3269"/>
                    <a:pt x="603" y="3130"/>
                    <a:pt x="603" y="2976"/>
                  </a:cubicBezTo>
                  <a:lnTo>
                    <a:pt x="603" y="2108"/>
                  </a:lnTo>
                  <a:lnTo>
                    <a:pt x="1053" y="2108"/>
                  </a:lnTo>
                  <a:cubicBezTo>
                    <a:pt x="1642" y="2108"/>
                    <a:pt x="2121" y="1627"/>
                    <a:pt x="2121" y="1055"/>
                  </a:cubicBezTo>
                  <a:cubicBezTo>
                    <a:pt x="2121" y="466"/>
                    <a:pt x="1642" y="2"/>
                    <a:pt x="1053" y="2"/>
                  </a:cubicBezTo>
                  <a:lnTo>
                    <a:pt x="309" y="2"/>
                  </a:lnTo>
                  <a:cubicBezTo>
                    <a:pt x="302" y="1"/>
                    <a:pt x="294" y="0"/>
                    <a:pt x="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456275" y="2257500"/>
              <a:ext cx="283475" cy="209125"/>
            </a:xfrm>
            <a:custGeom>
              <a:rect b="b" l="l" r="r" t="t"/>
              <a:pathLst>
                <a:path extrusionOk="0" h="8365" w="11339">
                  <a:moveTo>
                    <a:pt x="4183" y="1"/>
                  </a:moveTo>
                  <a:cubicBezTo>
                    <a:pt x="1875" y="1"/>
                    <a:pt x="1" y="1874"/>
                    <a:pt x="1" y="4183"/>
                  </a:cubicBezTo>
                  <a:cubicBezTo>
                    <a:pt x="1" y="6490"/>
                    <a:pt x="1875" y="8365"/>
                    <a:pt x="4183" y="8365"/>
                  </a:cubicBezTo>
                  <a:lnTo>
                    <a:pt x="7157" y="8365"/>
                  </a:lnTo>
                  <a:cubicBezTo>
                    <a:pt x="9465" y="8365"/>
                    <a:pt x="11339" y="6490"/>
                    <a:pt x="11339" y="4183"/>
                  </a:cubicBezTo>
                  <a:cubicBezTo>
                    <a:pt x="11339" y="1874"/>
                    <a:pt x="9465" y="1"/>
                    <a:pt x="715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474875" y="2275675"/>
              <a:ext cx="264875" cy="190950"/>
            </a:xfrm>
            <a:custGeom>
              <a:rect b="b" l="l" r="r" t="t"/>
              <a:pathLst>
                <a:path extrusionOk="0" h="7638" w="10595">
                  <a:moveTo>
                    <a:pt x="8783" y="1"/>
                  </a:moveTo>
                  <a:cubicBezTo>
                    <a:pt x="9248" y="683"/>
                    <a:pt x="9527" y="1504"/>
                    <a:pt x="9527" y="2386"/>
                  </a:cubicBezTo>
                  <a:cubicBezTo>
                    <a:pt x="9527" y="4695"/>
                    <a:pt x="7652" y="6568"/>
                    <a:pt x="5345" y="6568"/>
                  </a:cubicBezTo>
                  <a:lnTo>
                    <a:pt x="2371" y="6568"/>
                  </a:lnTo>
                  <a:cubicBezTo>
                    <a:pt x="1487" y="6568"/>
                    <a:pt x="667" y="6290"/>
                    <a:pt x="0" y="5825"/>
                  </a:cubicBezTo>
                  <a:lnTo>
                    <a:pt x="0" y="5825"/>
                  </a:lnTo>
                  <a:cubicBezTo>
                    <a:pt x="760" y="6925"/>
                    <a:pt x="2014" y="7638"/>
                    <a:pt x="3439" y="7638"/>
                  </a:cubicBezTo>
                  <a:lnTo>
                    <a:pt x="6413" y="7638"/>
                  </a:lnTo>
                  <a:cubicBezTo>
                    <a:pt x="8721" y="7638"/>
                    <a:pt x="10595" y="5763"/>
                    <a:pt x="10595" y="3456"/>
                  </a:cubicBezTo>
                  <a:cubicBezTo>
                    <a:pt x="10595" y="2031"/>
                    <a:pt x="9882" y="761"/>
                    <a:pt x="8783"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596075" y="2294550"/>
              <a:ext cx="98000" cy="140700"/>
            </a:xfrm>
            <a:custGeom>
              <a:rect b="b" l="l" r="r" t="t"/>
              <a:pathLst>
                <a:path extrusionOk="0" h="5628" w="3920">
                  <a:moveTo>
                    <a:pt x="2370" y="2236"/>
                  </a:moveTo>
                  <a:lnTo>
                    <a:pt x="2122" y="3366"/>
                  </a:lnTo>
                  <a:lnTo>
                    <a:pt x="1550" y="3366"/>
                  </a:lnTo>
                  <a:lnTo>
                    <a:pt x="1798" y="2236"/>
                  </a:lnTo>
                  <a:close/>
                  <a:moveTo>
                    <a:pt x="1899" y="0"/>
                  </a:moveTo>
                  <a:cubicBezTo>
                    <a:pt x="1763" y="0"/>
                    <a:pt x="1637" y="100"/>
                    <a:pt x="1596" y="237"/>
                  </a:cubicBezTo>
                  <a:lnTo>
                    <a:pt x="1317" y="1631"/>
                  </a:lnTo>
                  <a:lnTo>
                    <a:pt x="651" y="1631"/>
                  </a:lnTo>
                  <a:cubicBezTo>
                    <a:pt x="497" y="1631"/>
                    <a:pt x="357" y="1771"/>
                    <a:pt x="357" y="1926"/>
                  </a:cubicBezTo>
                  <a:cubicBezTo>
                    <a:pt x="357" y="2096"/>
                    <a:pt x="497" y="2236"/>
                    <a:pt x="651" y="2236"/>
                  </a:cubicBezTo>
                  <a:lnTo>
                    <a:pt x="1193" y="2236"/>
                  </a:lnTo>
                  <a:lnTo>
                    <a:pt x="945" y="3366"/>
                  </a:lnTo>
                  <a:lnTo>
                    <a:pt x="295" y="3366"/>
                  </a:lnTo>
                  <a:cubicBezTo>
                    <a:pt x="140" y="3366"/>
                    <a:pt x="1" y="3506"/>
                    <a:pt x="1" y="3661"/>
                  </a:cubicBezTo>
                  <a:cubicBezTo>
                    <a:pt x="1" y="3831"/>
                    <a:pt x="140" y="3955"/>
                    <a:pt x="295" y="3955"/>
                  </a:cubicBezTo>
                  <a:lnTo>
                    <a:pt x="821" y="3955"/>
                  </a:lnTo>
                  <a:lnTo>
                    <a:pt x="558" y="5272"/>
                  </a:lnTo>
                  <a:cubicBezTo>
                    <a:pt x="528" y="5427"/>
                    <a:pt x="620" y="5582"/>
                    <a:pt x="790" y="5613"/>
                  </a:cubicBezTo>
                  <a:cubicBezTo>
                    <a:pt x="806" y="5613"/>
                    <a:pt x="821" y="5628"/>
                    <a:pt x="852" y="5628"/>
                  </a:cubicBezTo>
                  <a:cubicBezTo>
                    <a:pt x="992" y="5628"/>
                    <a:pt x="1100" y="5520"/>
                    <a:pt x="1131" y="5380"/>
                  </a:cubicBezTo>
                  <a:lnTo>
                    <a:pt x="1426" y="3955"/>
                  </a:lnTo>
                  <a:lnTo>
                    <a:pt x="1998" y="3955"/>
                  </a:lnTo>
                  <a:lnTo>
                    <a:pt x="1736" y="5272"/>
                  </a:lnTo>
                  <a:cubicBezTo>
                    <a:pt x="1705" y="5427"/>
                    <a:pt x="1798" y="5582"/>
                    <a:pt x="1967" y="5613"/>
                  </a:cubicBezTo>
                  <a:cubicBezTo>
                    <a:pt x="1984" y="5613"/>
                    <a:pt x="1998" y="5628"/>
                    <a:pt x="2029" y="5628"/>
                  </a:cubicBezTo>
                  <a:cubicBezTo>
                    <a:pt x="2169" y="5628"/>
                    <a:pt x="2277" y="5520"/>
                    <a:pt x="2308" y="5380"/>
                  </a:cubicBezTo>
                  <a:lnTo>
                    <a:pt x="2618" y="3955"/>
                  </a:lnTo>
                  <a:lnTo>
                    <a:pt x="3268" y="3955"/>
                  </a:lnTo>
                  <a:cubicBezTo>
                    <a:pt x="3423" y="3955"/>
                    <a:pt x="3563" y="3831"/>
                    <a:pt x="3563" y="3661"/>
                  </a:cubicBezTo>
                  <a:cubicBezTo>
                    <a:pt x="3563" y="3506"/>
                    <a:pt x="3423" y="3366"/>
                    <a:pt x="3268" y="3366"/>
                  </a:cubicBezTo>
                  <a:lnTo>
                    <a:pt x="2727" y="3366"/>
                  </a:lnTo>
                  <a:lnTo>
                    <a:pt x="2975" y="2236"/>
                  </a:lnTo>
                  <a:lnTo>
                    <a:pt x="3625" y="2236"/>
                  </a:lnTo>
                  <a:cubicBezTo>
                    <a:pt x="3780" y="2236"/>
                    <a:pt x="3919" y="2096"/>
                    <a:pt x="3919" y="1926"/>
                  </a:cubicBezTo>
                  <a:cubicBezTo>
                    <a:pt x="3919" y="1771"/>
                    <a:pt x="3780" y="1631"/>
                    <a:pt x="3625" y="1631"/>
                  </a:cubicBezTo>
                  <a:lnTo>
                    <a:pt x="3099" y="1631"/>
                  </a:lnTo>
                  <a:lnTo>
                    <a:pt x="3361" y="361"/>
                  </a:lnTo>
                  <a:cubicBezTo>
                    <a:pt x="3392" y="191"/>
                    <a:pt x="3285" y="37"/>
                    <a:pt x="3130" y="6"/>
                  </a:cubicBezTo>
                  <a:cubicBezTo>
                    <a:pt x="3112" y="2"/>
                    <a:pt x="3094" y="0"/>
                    <a:pt x="3076" y="0"/>
                  </a:cubicBezTo>
                  <a:cubicBezTo>
                    <a:pt x="2940" y="0"/>
                    <a:pt x="2814" y="100"/>
                    <a:pt x="2773" y="237"/>
                  </a:cubicBezTo>
                  <a:lnTo>
                    <a:pt x="2494" y="1631"/>
                  </a:lnTo>
                  <a:lnTo>
                    <a:pt x="1922" y="1631"/>
                  </a:lnTo>
                  <a:lnTo>
                    <a:pt x="2184" y="361"/>
                  </a:lnTo>
                  <a:cubicBezTo>
                    <a:pt x="2215" y="191"/>
                    <a:pt x="2107" y="37"/>
                    <a:pt x="1953" y="6"/>
                  </a:cubicBezTo>
                  <a:cubicBezTo>
                    <a:pt x="1935" y="2"/>
                    <a:pt x="1917" y="0"/>
                    <a:pt x="1899"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513225" y="2323700"/>
              <a:ext cx="70500" cy="82125"/>
            </a:xfrm>
            <a:custGeom>
              <a:rect b="b" l="l" r="r" t="t"/>
              <a:pathLst>
                <a:path extrusionOk="0" h="3285" w="2820">
                  <a:moveTo>
                    <a:pt x="1642" y="1"/>
                  </a:moveTo>
                  <a:cubicBezTo>
                    <a:pt x="728" y="1"/>
                    <a:pt x="0" y="744"/>
                    <a:pt x="0" y="1642"/>
                  </a:cubicBezTo>
                  <a:cubicBezTo>
                    <a:pt x="0" y="2541"/>
                    <a:pt x="728" y="3284"/>
                    <a:pt x="1642" y="3284"/>
                  </a:cubicBezTo>
                  <a:cubicBezTo>
                    <a:pt x="1998" y="3284"/>
                    <a:pt x="2324" y="3160"/>
                    <a:pt x="2571" y="2944"/>
                  </a:cubicBezTo>
                  <a:lnTo>
                    <a:pt x="2710" y="2805"/>
                  </a:lnTo>
                  <a:cubicBezTo>
                    <a:pt x="2819" y="2681"/>
                    <a:pt x="2803" y="2495"/>
                    <a:pt x="2679" y="2386"/>
                  </a:cubicBezTo>
                  <a:cubicBezTo>
                    <a:pt x="2623" y="2337"/>
                    <a:pt x="2552" y="2314"/>
                    <a:pt x="2482" y="2314"/>
                  </a:cubicBezTo>
                  <a:cubicBezTo>
                    <a:pt x="2396" y="2314"/>
                    <a:pt x="2313" y="2349"/>
                    <a:pt x="2262" y="2417"/>
                  </a:cubicBezTo>
                  <a:lnTo>
                    <a:pt x="2184" y="2495"/>
                  </a:lnTo>
                  <a:cubicBezTo>
                    <a:pt x="2029" y="2634"/>
                    <a:pt x="1859" y="2696"/>
                    <a:pt x="1642" y="2696"/>
                  </a:cubicBezTo>
                  <a:cubicBezTo>
                    <a:pt x="1053" y="2696"/>
                    <a:pt x="589" y="2216"/>
                    <a:pt x="589" y="1642"/>
                  </a:cubicBezTo>
                  <a:cubicBezTo>
                    <a:pt x="589" y="1070"/>
                    <a:pt x="1053" y="605"/>
                    <a:pt x="1642" y="605"/>
                  </a:cubicBezTo>
                  <a:cubicBezTo>
                    <a:pt x="1843" y="605"/>
                    <a:pt x="2045" y="667"/>
                    <a:pt x="2215" y="775"/>
                  </a:cubicBezTo>
                  <a:cubicBezTo>
                    <a:pt x="2268" y="811"/>
                    <a:pt x="2329" y="828"/>
                    <a:pt x="2389" y="828"/>
                  </a:cubicBezTo>
                  <a:cubicBezTo>
                    <a:pt x="2484" y="828"/>
                    <a:pt x="2576" y="784"/>
                    <a:pt x="2633" y="698"/>
                  </a:cubicBezTo>
                  <a:cubicBezTo>
                    <a:pt x="2726" y="558"/>
                    <a:pt x="2695" y="372"/>
                    <a:pt x="2555" y="279"/>
                  </a:cubicBezTo>
                  <a:cubicBezTo>
                    <a:pt x="2276" y="110"/>
                    <a:pt x="1967" y="1"/>
                    <a:pt x="164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6"/>
          <p:cNvGrpSpPr/>
          <p:nvPr/>
        </p:nvGrpSpPr>
        <p:grpSpPr>
          <a:xfrm>
            <a:off x="1132119" y="3926835"/>
            <a:ext cx="352246" cy="309636"/>
            <a:chOff x="4798486" y="3178164"/>
            <a:chExt cx="405719" cy="356642"/>
          </a:xfrm>
        </p:grpSpPr>
        <p:sp>
          <p:nvSpPr>
            <p:cNvPr id="1067" name="Google Shape;1067;p56"/>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6"/>
          <p:cNvSpPr txBox="1"/>
          <p:nvPr>
            <p:ph idx="3" type="title"/>
          </p:nvPr>
        </p:nvSpPr>
        <p:spPr>
          <a:xfrm>
            <a:off x="1896875" y="1418450"/>
            <a:ext cx="668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SCHOOLS HAVE </a:t>
            </a:r>
            <a:r>
              <a:rPr lang="en">
                <a:solidFill>
                  <a:schemeClr val="accent2"/>
                </a:solidFill>
              </a:rPr>
              <a:t>NO INCENTIVE TO PUBLISH ADMISSION RATES </a:t>
            </a:r>
            <a:endParaRPr>
              <a:solidFill>
                <a:schemeClr val="accent2"/>
              </a:solidFill>
            </a:endParaRPr>
          </a:p>
        </p:txBody>
      </p:sp>
      <p:grpSp>
        <p:nvGrpSpPr>
          <p:cNvPr id="1090" name="Google Shape;1090;p56"/>
          <p:cNvGrpSpPr/>
          <p:nvPr/>
        </p:nvGrpSpPr>
        <p:grpSpPr>
          <a:xfrm>
            <a:off x="1046183" y="1491427"/>
            <a:ext cx="524137" cy="374193"/>
            <a:chOff x="6871342" y="3740044"/>
            <a:chExt cx="371966" cy="256420"/>
          </a:xfrm>
        </p:grpSpPr>
        <p:sp>
          <p:nvSpPr>
            <p:cNvPr id="1091" name="Google Shape;1091;p56"/>
            <p:cNvSpPr/>
            <p:nvPr/>
          </p:nvSpPr>
          <p:spPr>
            <a:xfrm>
              <a:off x="6871342" y="3816944"/>
              <a:ext cx="371966" cy="179520"/>
            </a:xfrm>
            <a:custGeom>
              <a:rect b="b" l="l" r="r" t="t"/>
              <a:pathLst>
                <a:path extrusionOk="0" h="6833" w="14158">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871342" y="3740044"/>
              <a:ext cx="371966" cy="179520"/>
            </a:xfrm>
            <a:custGeom>
              <a:rect b="b" l="l" r="r" t="t"/>
              <a:pathLst>
                <a:path extrusionOk="0" h="6833" w="14158">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6890652" y="3759355"/>
              <a:ext cx="333319" cy="140899"/>
            </a:xfrm>
            <a:custGeom>
              <a:rect b="b" l="l" r="r" t="t"/>
              <a:pathLst>
                <a:path extrusionOk="0" h="5363" w="12687">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6986862" y="3759355"/>
              <a:ext cx="140899" cy="141083"/>
            </a:xfrm>
            <a:custGeom>
              <a:rect b="b" l="l" r="r" t="t"/>
              <a:pathLst>
                <a:path extrusionOk="0" h="5370" w="5363">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7025141" y="3785023"/>
              <a:ext cx="64184" cy="89773"/>
            </a:xfrm>
            <a:custGeom>
              <a:rect b="b" l="l" r="r" t="t"/>
              <a:pathLst>
                <a:path extrusionOk="0" h="3417" w="2443">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890652" y="3759355"/>
              <a:ext cx="12795" cy="12795"/>
            </a:xfrm>
            <a:custGeom>
              <a:rect b="b" l="l" r="r" t="t"/>
              <a:pathLst>
                <a:path extrusionOk="0" h="487" w="487">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7211203" y="3759355"/>
              <a:ext cx="12768" cy="12795"/>
            </a:xfrm>
            <a:custGeom>
              <a:rect b="b" l="l" r="r" t="t"/>
              <a:pathLst>
                <a:path extrusionOk="0" h="487" w="486">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6890652" y="3887486"/>
              <a:ext cx="12795" cy="12768"/>
            </a:xfrm>
            <a:custGeom>
              <a:rect b="b" l="l" r="r" t="t"/>
              <a:pathLst>
                <a:path extrusionOk="0" h="486" w="487">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7211203" y="3887486"/>
              <a:ext cx="12768" cy="12768"/>
            </a:xfrm>
            <a:custGeom>
              <a:rect b="b" l="l" r="r" t="t"/>
              <a:pathLst>
                <a:path extrusionOk="0" h="486" w="486">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871342" y="3932306"/>
              <a:ext cx="371966" cy="12952"/>
            </a:xfrm>
            <a:custGeom>
              <a:rect b="b" l="l" r="r" t="t"/>
              <a:pathLst>
                <a:path extrusionOk="0" h="493" w="14158">
                  <a:moveTo>
                    <a:pt x="0" y="0"/>
                  </a:moveTo>
                  <a:lnTo>
                    <a:pt x="0" y="493"/>
                  </a:lnTo>
                  <a:lnTo>
                    <a:pt x="14157" y="493"/>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871342" y="3958001"/>
              <a:ext cx="371966" cy="12768"/>
            </a:xfrm>
            <a:custGeom>
              <a:rect b="b" l="l" r="r" t="t"/>
              <a:pathLst>
                <a:path extrusionOk="0" h="486" w="14158">
                  <a:moveTo>
                    <a:pt x="0" y="0"/>
                  </a:moveTo>
                  <a:lnTo>
                    <a:pt x="0" y="486"/>
                  </a:lnTo>
                  <a:lnTo>
                    <a:pt x="14157" y="486"/>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6871342" y="3983695"/>
              <a:ext cx="371966" cy="12768"/>
            </a:xfrm>
            <a:custGeom>
              <a:rect b="b" l="l" r="r" t="t"/>
              <a:pathLst>
                <a:path extrusionOk="0" h="486" w="14158">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57"/>
          <p:cNvCxnSpPr/>
          <p:nvPr/>
        </p:nvCxnSpPr>
        <p:spPr>
          <a:xfrm>
            <a:off x="4482925" y="4154700"/>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08" name="Google Shape;1108;p57"/>
          <p:cNvCxnSpPr/>
          <p:nvPr/>
        </p:nvCxnSpPr>
        <p:spPr>
          <a:xfrm>
            <a:off x="4030125" y="1356300"/>
            <a:ext cx="547500" cy="0"/>
          </a:xfrm>
          <a:prstGeom prst="straightConnector1">
            <a:avLst/>
          </a:prstGeom>
          <a:noFill/>
          <a:ln cap="flat" cmpd="sng" w="28575">
            <a:solidFill>
              <a:schemeClr val="accent2"/>
            </a:solidFill>
            <a:prstDash val="solid"/>
            <a:round/>
            <a:headEnd len="med" w="med" type="none"/>
            <a:tailEnd len="med" w="med" type="none"/>
          </a:ln>
        </p:spPr>
      </p:cxnSp>
      <p:sp>
        <p:nvSpPr>
          <p:cNvPr id="1109" name="Google Shape;1109;p57"/>
          <p:cNvSpPr txBox="1"/>
          <p:nvPr>
            <p:ph type="title"/>
          </p:nvPr>
        </p:nvSpPr>
        <p:spPr>
          <a:xfrm>
            <a:off x="464100" y="271264"/>
            <a:ext cx="47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TABLE OF CONTENTS</a:t>
            </a:r>
            <a:endParaRPr sz="3000">
              <a:solidFill>
                <a:schemeClr val="accent3"/>
              </a:solidFill>
            </a:endParaRPr>
          </a:p>
        </p:txBody>
      </p:sp>
      <p:sp>
        <p:nvSpPr>
          <p:cNvPr id="1110" name="Google Shape;1110;p57"/>
          <p:cNvSpPr txBox="1"/>
          <p:nvPr>
            <p:ph idx="2" type="ctrTitle"/>
          </p:nvPr>
        </p:nvSpPr>
        <p:spPr>
          <a:xfrm flipH="1">
            <a:off x="159300" y="851275"/>
            <a:ext cx="31719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a:t>
            </a:r>
            <a:r>
              <a:rPr lang="en" sz="2400"/>
              <a:t>COLLECTING </a:t>
            </a:r>
            <a:endParaRPr sz="2400"/>
          </a:p>
          <a:p>
            <a:pPr indent="0" lvl="0" marL="0" rtl="0" algn="r">
              <a:spcBef>
                <a:spcPts val="0"/>
              </a:spcBef>
              <a:spcAft>
                <a:spcPts val="0"/>
              </a:spcAft>
              <a:buNone/>
            </a:pPr>
            <a:r>
              <a:rPr lang="en" sz="2400"/>
              <a:t>AND </a:t>
            </a:r>
            <a:r>
              <a:rPr lang="en" sz="2400"/>
              <a:t>CLEANING </a:t>
            </a:r>
            <a:endParaRPr sz="2400"/>
          </a:p>
        </p:txBody>
      </p:sp>
      <p:sp>
        <p:nvSpPr>
          <p:cNvPr id="1111" name="Google Shape;1111;p57"/>
          <p:cNvSpPr txBox="1"/>
          <p:nvPr>
            <p:ph idx="3" type="title"/>
          </p:nvPr>
        </p:nvSpPr>
        <p:spPr>
          <a:xfrm>
            <a:off x="3311803" y="1003675"/>
            <a:ext cx="826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12" name="Google Shape;1112;p57"/>
          <p:cNvSpPr txBox="1"/>
          <p:nvPr>
            <p:ph idx="4" type="ctrTitle"/>
          </p:nvPr>
        </p:nvSpPr>
        <p:spPr>
          <a:xfrm flipH="1">
            <a:off x="-33900" y="3069275"/>
            <a:ext cx="3441300" cy="152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ML MODEL TO PREDICT ADMIT RATES FOR UNREPORTED COLLEGES </a:t>
            </a:r>
            <a:endParaRPr sz="2400"/>
          </a:p>
        </p:txBody>
      </p:sp>
      <p:sp>
        <p:nvSpPr>
          <p:cNvPr id="1113" name="Google Shape;1113;p57"/>
          <p:cNvSpPr txBox="1"/>
          <p:nvPr>
            <p:ph idx="7" type="ctrTitle"/>
          </p:nvPr>
        </p:nvSpPr>
        <p:spPr>
          <a:xfrm flipH="1">
            <a:off x="4713975" y="1595400"/>
            <a:ext cx="354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EXPLORATION</a:t>
            </a:r>
            <a:endParaRPr sz="2400"/>
          </a:p>
        </p:txBody>
      </p:sp>
      <p:sp>
        <p:nvSpPr>
          <p:cNvPr id="1114" name="Google Shape;1114;p57"/>
          <p:cNvSpPr txBox="1"/>
          <p:nvPr>
            <p:ph idx="9" type="title"/>
          </p:nvPr>
        </p:nvSpPr>
        <p:spPr>
          <a:xfrm>
            <a:off x="3198543" y="2078226"/>
            <a:ext cx="1053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15" name="Google Shape;1115;p57"/>
          <p:cNvSpPr txBox="1"/>
          <p:nvPr>
            <p:ph idx="13" type="ctrTitle"/>
          </p:nvPr>
        </p:nvSpPr>
        <p:spPr>
          <a:xfrm flipH="1">
            <a:off x="159300" y="2154413"/>
            <a:ext cx="31719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MAPS</a:t>
            </a:r>
            <a:endParaRPr sz="2400"/>
          </a:p>
        </p:txBody>
      </p:sp>
      <p:sp>
        <p:nvSpPr>
          <p:cNvPr id="1116" name="Google Shape;1116;p57"/>
          <p:cNvSpPr txBox="1"/>
          <p:nvPr>
            <p:ph idx="16" type="ctrTitle"/>
          </p:nvPr>
        </p:nvSpPr>
        <p:spPr>
          <a:xfrm flipH="1">
            <a:off x="5726325" y="261097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FIND COMPARABLE UNIVERSITIES</a:t>
            </a:r>
            <a:r>
              <a:rPr lang="en" sz="2400"/>
              <a:t> </a:t>
            </a:r>
            <a:endParaRPr sz="2400"/>
          </a:p>
        </p:txBody>
      </p:sp>
      <p:sp>
        <p:nvSpPr>
          <p:cNvPr id="1117" name="Google Shape;1117;p57"/>
          <p:cNvSpPr txBox="1"/>
          <p:nvPr>
            <p:ph idx="18" type="title"/>
          </p:nvPr>
        </p:nvSpPr>
        <p:spPr>
          <a:xfrm>
            <a:off x="3251519" y="340562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118" name="Google Shape;1118;p57"/>
          <p:cNvSpPr txBox="1"/>
          <p:nvPr>
            <p:ph idx="6" type="title"/>
          </p:nvPr>
        </p:nvSpPr>
        <p:spPr>
          <a:xfrm>
            <a:off x="4852249" y="1634475"/>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19" name="Google Shape;1119;p57"/>
          <p:cNvSpPr txBox="1"/>
          <p:nvPr>
            <p:ph idx="15" type="title"/>
          </p:nvPr>
        </p:nvSpPr>
        <p:spPr>
          <a:xfrm>
            <a:off x="4852249" y="2861426"/>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120" name="Google Shape;1120;p57"/>
          <p:cNvCxnSpPr/>
          <p:nvPr/>
        </p:nvCxnSpPr>
        <p:spPr>
          <a:xfrm>
            <a:off x="4030125" y="245670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1" name="Google Shape;1121;p57"/>
          <p:cNvCxnSpPr/>
          <p:nvPr/>
        </p:nvCxnSpPr>
        <p:spPr>
          <a:xfrm>
            <a:off x="4030125" y="369452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2" name="Google Shape;1122;p57"/>
          <p:cNvCxnSpPr/>
          <p:nvPr/>
        </p:nvCxnSpPr>
        <p:spPr>
          <a:xfrm>
            <a:off x="4482925" y="1923375"/>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23" name="Google Shape;1123;p57"/>
          <p:cNvCxnSpPr/>
          <p:nvPr/>
        </p:nvCxnSpPr>
        <p:spPr>
          <a:xfrm>
            <a:off x="4482925" y="3074125"/>
            <a:ext cx="535800" cy="0"/>
          </a:xfrm>
          <a:prstGeom prst="straightConnector1">
            <a:avLst/>
          </a:prstGeom>
          <a:noFill/>
          <a:ln cap="flat" cmpd="sng" w="28575">
            <a:solidFill>
              <a:schemeClr val="accent2"/>
            </a:solidFill>
            <a:prstDash val="solid"/>
            <a:round/>
            <a:headEnd len="med" w="med" type="none"/>
            <a:tailEnd len="med" w="med" type="none"/>
          </a:ln>
        </p:spPr>
      </p:cxnSp>
      <p:grpSp>
        <p:nvGrpSpPr>
          <p:cNvPr id="1124" name="Google Shape;1124;p57"/>
          <p:cNvGrpSpPr/>
          <p:nvPr/>
        </p:nvGrpSpPr>
        <p:grpSpPr>
          <a:xfrm>
            <a:off x="4182393" y="615399"/>
            <a:ext cx="692731" cy="4383928"/>
            <a:chOff x="2603475" y="2442675"/>
            <a:chExt cx="217375" cy="1020325"/>
          </a:xfrm>
        </p:grpSpPr>
        <p:sp>
          <p:nvSpPr>
            <p:cNvPr id="1125" name="Google Shape;1125;p57"/>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7"/>
          <p:cNvSpPr txBox="1"/>
          <p:nvPr>
            <p:ph idx="15" type="title"/>
          </p:nvPr>
        </p:nvSpPr>
        <p:spPr>
          <a:xfrm>
            <a:off x="4852249" y="3942001"/>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8" name="Google Shape;1148;p57"/>
          <p:cNvSpPr txBox="1"/>
          <p:nvPr>
            <p:ph idx="16" type="ctrTitle"/>
          </p:nvPr>
        </p:nvSpPr>
        <p:spPr>
          <a:xfrm flipH="1">
            <a:off x="5799650" y="343922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Q&amp;A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58"/>
          <p:cNvGrpSpPr/>
          <p:nvPr/>
        </p:nvGrpSpPr>
        <p:grpSpPr>
          <a:xfrm>
            <a:off x="299286" y="189025"/>
            <a:ext cx="133205" cy="119344"/>
            <a:chOff x="222150" y="185025"/>
            <a:chExt cx="170100" cy="152400"/>
          </a:xfrm>
        </p:grpSpPr>
        <p:cxnSp>
          <p:nvCxnSpPr>
            <p:cNvPr id="1154" name="Google Shape;1154;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5" name="Google Shape;1155;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6" name="Google Shape;1156;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57" name="Google Shape;1157;p58"/>
          <p:cNvGrpSpPr/>
          <p:nvPr/>
        </p:nvGrpSpPr>
        <p:grpSpPr>
          <a:xfrm>
            <a:off x="286625" y="3999999"/>
            <a:ext cx="145867" cy="958251"/>
            <a:chOff x="286625" y="3923799"/>
            <a:chExt cx="145867" cy="958251"/>
          </a:xfrm>
        </p:grpSpPr>
        <p:sp>
          <p:nvSpPr>
            <p:cNvPr id="1158" name="Google Shape;1158;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298112" y="4342643"/>
              <a:ext cx="110182" cy="126862"/>
              <a:chOff x="281100" y="2027800"/>
              <a:chExt cx="140700" cy="162000"/>
            </a:xfrm>
          </p:grpSpPr>
          <p:sp>
            <p:nvSpPr>
              <p:cNvPr id="1160" name="Google Shape;1160;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58"/>
              <p:cNvGrpSpPr/>
              <p:nvPr/>
            </p:nvGrpSpPr>
            <p:grpSpPr>
              <a:xfrm>
                <a:off x="308875" y="2088450"/>
                <a:ext cx="85200" cy="40700"/>
                <a:chOff x="308875" y="2087000"/>
                <a:chExt cx="85200" cy="40700"/>
              </a:xfrm>
            </p:grpSpPr>
            <p:cxnSp>
              <p:nvCxnSpPr>
                <p:cNvPr id="1162" name="Google Shape;1162;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64" name="Google Shape;1164;p58"/>
            <p:cNvGrpSpPr/>
            <p:nvPr/>
          </p:nvGrpSpPr>
          <p:grpSpPr>
            <a:xfrm>
              <a:off x="286625" y="3923799"/>
              <a:ext cx="133200" cy="133200"/>
              <a:chOff x="286625" y="3648899"/>
              <a:chExt cx="133200" cy="133200"/>
            </a:xfrm>
          </p:grpSpPr>
          <p:sp>
            <p:nvSpPr>
              <p:cNvPr id="1165" name="Google Shape;1165;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5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2"/>
                </a:solidFill>
              </a:rPr>
              <a:t>01 </a:t>
            </a:r>
            <a:r>
              <a:rPr lang="en" sz="6800">
                <a:solidFill>
                  <a:schemeClr val="accent2"/>
                </a:solidFill>
              </a:rPr>
              <a:t>DATA COLLECTING AND CLEANING</a:t>
            </a:r>
            <a:endParaRPr sz="6800">
              <a:solidFill>
                <a:schemeClr val="accent2"/>
              </a:solidFill>
            </a:endParaRPr>
          </a:p>
        </p:txBody>
      </p:sp>
      <p:cxnSp>
        <p:nvCxnSpPr>
          <p:cNvPr id="1170" name="Google Shape;1170;p58">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171" name="Google Shape;1171;p58">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172" name="Google Shape;1172;p5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9"/>
          <p:cNvSpPr txBox="1"/>
          <p:nvPr>
            <p:ph type="title"/>
          </p:nvPr>
        </p:nvSpPr>
        <p:spPr>
          <a:xfrm>
            <a:off x="19862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PARAMS</a:t>
            </a:r>
            <a:endParaRPr>
              <a:solidFill>
                <a:schemeClr val="lt2"/>
              </a:solidFill>
            </a:endParaRPr>
          </a:p>
        </p:txBody>
      </p:sp>
      <p:sp>
        <p:nvSpPr>
          <p:cNvPr id="1180" name="Google Shape;1180;p59"/>
          <p:cNvSpPr txBox="1"/>
          <p:nvPr>
            <p:ph idx="2" type="title"/>
          </p:nvPr>
        </p:nvSpPr>
        <p:spPr>
          <a:xfrm>
            <a:off x="10832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81" name="Google Shape;1181;p59"/>
          <p:cNvSpPr txBox="1"/>
          <p:nvPr>
            <p:ph idx="1" type="subTitle"/>
          </p:nvPr>
        </p:nvSpPr>
        <p:spPr>
          <a:xfrm>
            <a:off x="1986225" y="2033600"/>
            <a:ext cx="2597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Restricting to only include </a:t>
            </a:r>
            <a:r>
              <a:rPr lang="en" sz="1100"/>
              <a:t>predominantly</a:t>
            </a:r>
            <a:r>
              <a:rPr lang="en" sz="1100"/>
              <a:t> undergraduate institutions</a:t>
            </a:r>
            <a:endParaRPr sz="1100"/>
          </a:p>
        </p:txBody>
      </p:sp>
      <p:sp>
        <p:nvSpPr>
          <p:cNvPr id="1182" name="Google Shape;1182;p59"/>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FIELDS</a:t>
            </a:r>
            <a:endParaRPr>
              <a:solidFill>
                <a:schemeClr val="accent1"/>
              </a:solidFill>
            </a:endParaRPr>
          </a:p>
        </p:txBody>
      </p:sp>
      <p:sp>
        <p:nvSpPr>
          <p:cNvPr id="1183" name="Google Shape;1183;p59"/>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84" name="Google Shape;1184;p59"/>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Deciding which fields to include (State, City, </a:t>
            </a:r>
            <a:r>
              <a:rPr lang="en" sz="1100"/>
              <a:t>Enrollment Number)</a:t>
            </a:r>
            <a:endParaRPr sz="1100"/>
          </a:p>
        </p:txBody>
      </p:sp>
      <p:sp>
        <p:nvSpPr>
          <p:cNvPr id="1185" name="Google Shape;1185;p59"/>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COLLEGE SCORECARD API</a:t>
            </a:r>
            <a:endParaRPr>
              <a:solidFill>
                <a:schemeClr val="lt1"/>
              </a:solidFill>
            </a:endParaRPr>
          </a:p>
        </p:txBody>
      </p:sp>
      <p:grpSp>
        <p:nvGrpSpPr>
          <p:cNvPr id="1186" name="Google Shape;1186;p59"/>
          <p:cNvGrpSpPr/>
          <p:nvPr/>
        </p:nvGrpSpPr>
        <p:grpSpPr>
          <a:xfrm>
            <a:off x="299286" y="189025"/>
            <a:ext cx="133205" cy="119344"/>
            <a:chOff x="222150" y="185025"/>
            <a:chExt cx="170100" cy="152400"/>
          </a:xfrm>
        </p:grpSpPr>
        <p:cxnSp>
          <p:nvCxnSpPr>
            <p:cNvPr id="1187" name="Google Shape;1187;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8" name="Google Shape;1188;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9" name="Google Shape;1189;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0" name="Google Shape;1190;p59"/>
          <p:cNvGrpSpPr/>
          <p:nvPr/>
        </p:nvGrpSpPr>
        <p:grpSpPr>
          <a:xfrm>
            <a:off x="286625" y="3999999"/>
            <a:ext cx="145867" cy="958251"/>
            <a:chOff x="286625" y="3923799"/>
            <a:chExt cx="145867" cy="958251"/>
          </a:xfrm>
        </p:grpSpPr>
        <p:sp>
          <p:nvSpPr>
            <p:cNvPr id="1191" name="Google Shape;1191;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59"/>
            <p:cNvGrpSpPr/>
            <p:nvPr/>
          </p:nvGrpSpPr>
          <p:grpSpPr>
            <a:xfrm>
              <a:off x="298112" y="4342643"/>
              <a:ext cx="110182" cy="126862"/>
              <a:chOff x="281100" y="2027800"/>
              <a:chExt cx="140700" cy="162000"/>
            </a:xfrm>
          </p:grpSpPr>
          <p:sp>
            <p:nvSpPr>
              <p:cNvPr id="1193" name="Google Shape;1193;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59"/>
              <p:cNvGrpSpPr/>
              <p:nvPr/>
            </p:nvGrpSpPr>
            <p:grpSpPr>
              <a:xfrm>
                <a:off x="308875" y="2088450"/>
                <a:ext cx="85200" cy="40700"/>
                <a:chOff x="308875" y="2087000"/>
                <a:chExt cx="85200" cy="40700"/>
              </a:xfrm>
            </p:grpSpPr>
            <p:cxnSp>
              <p:nvCxnSpPr>
                <p:cNvPr id="1195" name="Google Shape;1195;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97" name="Google Shape;1197;p59"/>
            <p:cNvGrpSpPr/>
            <p:nvPr/>
          </p:nvGrpSpPr>
          <p:grpSpPr>
            <a:xfrm>
              <a:off x="286625" y="3923799"/>
              <a:ext cx="133200" cy="133200"/>
              <a:chOff x="286625" y="3648899"/>
              <a:chExt cx="133200" cy="133200"/>
            </a:xfrm>
          </p:grpSpPr>
          <p:sp>
            <p:nvSpPr>
              <p:cNvPr id="1198" name="Google Shape;1198;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00" name="Google Shape;1200;p59">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1201" name="Google Shape;1201;p59"/>
          <p:cNvSpPr/>
          <p:nvPr/>
        </p:nvSpPr>
        <p:spPr>
          <a:xfrm>
            <a:off x="17103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2" name="Google Shape;1202;p59"/>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3" name="Google Shape;1203;p5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59"/>
          <p:cNvGrpSpPr/>
          <p:nvPr/>
        </p:nvGrpSpPr>
        <p:grpSpPr>
          <a:xfrm>
            <a:off x="7819199" y="752550"/>
            <a:ext cx="604800" cy="147600"/>
            <a:chOff x="7688649" y="828750"/>
            <a:chExt cx="604800" cy="147600"/>
          </a:xfrm>
        </p:grpSpPr>
        <p:sp>
          <p:nvSpPr>
            <p:cNvPr id="1208" name="Google Shape;1208;p5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59"/>
          <p:cNvSpPr txBox="1"/>
          <p:nvPr>
            <p:ph type="title"/>
          </p:nvPr>
        </p:nvSpPr>
        <p:spPr>
          <a:xfrm>
            <a:off x="1986225" y="3070000"/>
            <a:ext cx="30660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LOOP THROUGH PAGES</a:t>
            </a:r>
            <a:endParaRPr>
              <a:solidFill>
                <a:schemeClr val="accent4"/>
              </a:solidFill>
            </a:endParaRPr>
          </a:p>
        </p:txBody>
      </p:sp>
      <p:sp>
        <p:nvSpPr>
          <p:cNvPr id="1212" name="Google Shape;1212;p59"/>
          <p:cNvSpPr txBox="1"/>
          <p:nvPr>
            <p:ph idx="2" type="title"/>
          </p:nvPr>
        </p:nvSpPr>
        <p:spPr>
          <a:xfrm>
            <a:off x="1083225" y="30699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03</a:t>
            </a:r>
            <a:endParaRPr>
              <a:solidFill>
                <a:schemeClr val="accent4"/>
              </a:solidFill>
            </a:endParaRPr>
          </a:p>
        </p:txBody>
      </p:sp>
      <p:sp>
        <p:nvSpPr>
          <p:cNvPr id="1213" name="Google Shape;1213;p59"/>
          <p:cNvSpPr txBox="1"/>
          <p:nvPr>
            <p:ph idx="1" type="subTitle"/>
          </p:nvPr>
        </p:nvSpPr>
        <p:spPr>
          <a:xfrm>
            <a:off x="1986225" y="3727475"/>
            <a:ext cx="27066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Over 2600 institutions and max 100 colleges per page</a:t>
            </a:r>
            <a:endParaRPr sz="1100"/>
          </a:p>
          <a:p>
            <a:pPr indent="0" lvl="0" marL="0" rtl="0" algn="l">
              <a:spcBef>
                <a:spcPts val="0"/>
              </a:spcBef>
              <a:spcAft>
                <a:spcPts val="0"/>
              </a:spcAft>
              <a:buNone/>
            </a:pPr>
            <a:r>
              <a:rPr lang="en" sz="1100"/>
              <a:t>Loop through 26 pages and append each college to list</a:t>
            </a:r>
            <a:endParaRPr sz="1100"/>
          </a:p>
        </p:txBody>
      </p:sp>
      <p:sp>
        <p:nvSpPr>
          <p:cNvPr id="1214" name="Google Shape;1214;p59"/>
          <p:cNvSpPr/>
          <p:nvPr/>
        </p:nvSpPr>
        <p:spPr>
          <a:xfrm>
            <a:off x="1710396" y="39250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15" name="Google Shape;1215;p59"/>
          <p:cNvSpPr txBox="1"/>
          <p:nvPr>
            <p:ph idx="3" type="title"/>
          </p:nvPr>
        </p:nvSpPr>
        <p:spPr>
          <a:xfrm>
            <a:off x="5593900" y="312460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CREATE DATAFRAME FROM LIST</a:t>
            </a:r>
            <a:endParaRPr>
              <a:solidFill>
                <a:srgbClr val="FF6B65"/>
              </a:solidFill>
            </a:endParaRPr>
          </a:p>
        </p:txBody>
      </p:sp>
      <p:sp>
        <p:nvSpPr>
          <p:cNvPr id="1216" name="Google Shape;1216;p59"/>
          <p:cNvSpPr txBox="1"/>
          <p:nvPr>
            <p:ph idx="4" type="title"/>
          </p:nvPr>
        </p:nvSpPr>
        <p:spPr>
          <a:xfrm>
            <a:off x="4757500" y="31245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04</a:t>
            </a:r>
            <a:endParaRPr>
              <a:solidFill>
                <a:srgbClr val="E06666"/>
              </a:solidFill>
            </a:endParaRPr>
          </a:p>
        </p:txBody>
      </p:sp>
      <p:sp>
        <p:nvSpPr>
          <p:cNvPr id="1217" name="Google Shape;1217;p59"/>
          <p:cNvSpPr txBox="1"/>
          <p:nvPr>
            <p:ph idx="5" type="subTitle"/>
          </p:nvPr>
        </p:nvSpPr>
        <p:spPr>
          <a:xfrm>
            <a:off x="5593900" y="3634925"/>
            <a:ext cx="2432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a:t>
            </a:r>
            <a:r>
              <a:rPr lang="en" sz="1100"/>
              <a:t>f_colleges = pd.json_normalize(results)</a:t>
            </a:r>
            <a:endParaRPr sz="1100"/>
          </a:p>
        </p:txBody>
      </p:sp>
      <p:sp>
        <p:nvSpPr>
          <p:cNvPr id="1218" name="Google Shape;1218;p59"/>
          <p:cNvSpPr/>
          <p:nvPr/>
        </p:nvSpPr>
        <p:spPr>
          <a:xfrm>
            <a:off x="5365171" y="39034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60"/>
          <p:cNvGrpSpPr/>
          <p:nvPr/>
        </p:nvGrpSpPr>
        <p:grpSpPr>
          <a:xfrm>
            <a:off x="299286" y="189025"/>
            <a:ext cx="133205" cy="119344"/>
            <a:chOff x="222150" y="185025"/>
            <a:chExt cx="170100" cy="152400"/>
          </a:xfrm>
        </p:grpSpPr>
        <p:cxnSp>
          <p:nvCxnSpPr>
            <p:cNvPr id="1224" name="Google Shape;1224;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5" name="Google Shape;1225;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6" name="Google Shape;1226;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27" name="Google Shape;1227;p60"/>
          <p:cNvGrpSpPr/>
          <p:nvPr/>
        </p:nvGrpSpPr>
        <p:grpSpPr>
          <a:xfrm>
            <a:off x="286625" y="3999999"/>
            <a:ext cx="145867" cy="958251"/>
            <a:chOff x="286625" y="3923799"/>
            <a:chExt cx="145867" cy="958251"/>
          </a:xfrm>
        </p:grpSpPr>
        <p:sp>
          <p:nvSpPr>
            <p:cNvPr id="1228" name="Google Shape;1228;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60"/>
            <p:cNvGrpSpPr/>
            <p:nvPr/>
          </p:nvGrpSpPr>
          <p:grpSpPr>
            <a:xfrm>
              <a:off x="298112" y="4342643"/>
              <a:ext cx="110182" cy="126862"/>
              <a:chOff x="281100" y="2027800"/>
              <a:chExt cx="140700" cy="162000"/>
            </a:xfrm>
          </p:grpSpPr>
          <p:sp>
            <p:nvSpPr>
              <p:cNvPr id="1230" name="Google Shape;1230;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0"/>
              <p:cNvGrpSpPr/>
              <p:nvPr/>
            </p:nvGrpSpPr>
            <p:grpSpPr>
              <a:xfrm>
                <a:off x="308875" y="2088450"/>
                <a:ext cx="85200" cy="40700"/>
                <a:chOff x="308875" y="2087000"/>
                <a:chExt cx="85200" cy="40700"/>
              </a:xfrm>
            </p:grpSpPr>
            <p:cxnSp>
              <p:nvCxnSpPr>
                <p:cNvPr id="1232" name="Google Shape;1232;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34" name="Google Shape;1234;p60"/>
            <p:cNvGrpSpPr/>
            <p:nvPr/>
          </p:nvGrpSpPr>
          <p:grpSpPr>
            <a:xfrm>
              <a:off x="286625" y="3923799"/>
              <a:ext cx="133200" cy="133200"/>
              <a:chOff x="286625" y="3648899"/>
              <a:chExt cx="133200" cy="133200"/>
            </a:xfrm>
          </p:grpSpPr>
          <p:sp>
            <p:nvSpPr>
              <p:cNvPr id="1235" name="Google Shape;1235;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7" name="Google Shape;1237;p60"/>
          <p:cNvSpPr txBox="1"/>
          <p:nvPr>
            <p:ph idx="8" type="title"/>
          </p:nvPr>
        </p:nvSpPr>
        <p:spPr>
          <a:xfrm>
            <a:off x="755775" y="487825"/>
            <a:ext cx="891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MERGING DATAFRAMES</a:t>
            </a:r>
            <a:endParaRPr>
              <a:solidFill>
                <a:schemeClr val="accent4"/>
              </a:solidFill>
            </a:endParaRPr>
          </a:p>
        </p:txBody>
      </p:sp>
      <p:sp>
        <p:nvSpPr>
          <p:cNvPr id="1238" name="Google Shape;1238;p6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60"/>
          <p:cNvPicPr preferRelativeResize="0"/>
          <p:nvPr/>
        </p:nvPicPr>
        <p:blipFill>
          <a:blip r:embed="rId5">
            <a:alphaModFix/>
          </a:blip>
          <a:stretch>
            <a:fillRect/>
          </a:stretch>
        </p:blipFill>
        <p:spPr>
          <a:xfrm>
            <a:off x="4243450" y="2086075"/>
            <a:ext cx="4202623" cy="1847526"/>
          </a:xfrm>
          <a:prstGeom prst="rect">
            <a:avLst/>
          </a:prstGeom>
          <a:noFill/>
          <a:ln cap="flat" cmpd="sng" w="38100">
            <a:solidFill>
              <a:schemeClr val="accent4"/>
            </a:solidFill>
            <a:prstDash val="solid"/>
            <a:round/>
            <a:headEnd len="sm" w="sm" type="none"/>
            <a:tailEnd len="sm" w="sm" type="none"/>
          </a:ln>
        </p:spPr>
      </p:pic>
      <p:pic>
        <p:nvPicPr>
          <p:cNvPr id="1243" name="Google Shape;1243;p60"/>
          <p:cNvPicPr preferRelativeResize="0"/>
          <p:nvPr/>
        </p:nvPicPr>
        <p:blipFill>
          <a:blip r:embed="rId6">
            <a:alphaModFix/>
          </a:blip>
          <a:stretch>
            <a:fillRect/>
          </a:stretch>
        </p:blipFill>
        <p:spPr>
          <a:xfrm>
            <a:off x="755775" y="2086075"/>
            <a:ext cx="3428199" cy="1847522"/>
          </a:xfrm>
          <a:prstGeom prst="rect">
            <a:avLst/>
          </a:prstGeom>
          <a:noFill/>
          <a:ln cap="flat" cmpd="sng" w="38100">
            <a:solidFill>
              <a:schemeClr val="accent4"/>
            </a:solidFill>
            <a:prstDash val="solid"/>
            <a:round/>
            <a:headEnd len="sm" w="sm" type="none"/>
            <a:tailEnd len="sm" w="sm" type="none"/>
          </a:ln>
        </p:spPr>
      </p:pic>
      <p:sp>
        <p:nvSpPr>
          <p:cNvPr id="1244" name="Google Shape;1244;p60"/>
          <p:cNvSpPr txBox="1"/>
          <p:nvPr>
            <p:ph type="title"/>
          </p:nvPr>
        </p:nvSpPr>
        <p:spPr>
          <a:xfrm>
            <a:off x="678675" y="1400050"/>
            <a:ext cx="39609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COLLEGE DEMOGRAPHICS</a:t>
            </a:r>
            <a:endParaRPr/>
          </a:p>
        </p:txBody>
      </p:sp>
      <p:sp>
        <p:nvSpPr>
          <p:cNvPr id="1245" name="Google Shape;1245;p60"/>
          <p:cNvSpPr txBox="1"/>
          <p:nvPr>
            <p:ph type="title"/>
          </p:nvPr>
        </p:nvSpPr>
        <p:spPr>
          <a:xfrm>
            <a:off x="4793475" y="1384725"/>
            <a:ext cx="31320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STATISTICS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1"/>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MERGED DATASET</a:t>
            </a:r>
            <a:endParaRPr>
              <a:solidFill>
                <a:schemeClr val="accent2"/>
              </a:solidFill>
            </a:endParaRPr>
          </a:p>
        </p:txBody>
      </p:sp>
      <p:grpSp>
        <p:nvGrpSpPr>
          <p:cNvPr id="1251" name="Google Shape;1251;p61"/>
          <p:cNvGrpSpPr/>
          <p:nvPr/>
        </p:nvGrpSpPr>
        <p:grpSpPr>
          <a:xfrm>
            <a:off x="299286" y="189025"/>
            <a:ext cx="133205" cy="119344"/>
            <a:chOff x="222150" y="185025"/>
            <a:chExt cx="170100" cy="152400"/>
          </a:xfrm>
        </p:grpSpPr>
        <p:cxnSp>
          <p:nvCxnSpPr>
            <p:cNvPr id="1252" name="Google Shape;1252;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3" name="Google Shape;1253;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4" name="Google Shape;1254;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55" name="Google Shape;1255;p61"/>
          <p:cNvGrpSpPr/>
          <p:nvPr/>
        </p:nvGrpSpPr>
        <p:grpSpPr>
          <a:xfrm>
            <a:off x="286625" y="3999999"/>
            <a:ext cx="145867" cy="958251"/>
            <a:chOff x="286625" y="3923799"/>
            <a:chExt cx="145867" cy="958251"/>
          </a:xfrm>
        </p:grpSpPr>
        <p:sp>
          <p:nvSpPr>
            <p:cNvPr id="1256" name="Google Shape;1256;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1"/>
            <p:cNvGrpSpPr/>
            <p:nvPr/>
          </p:nvGrpSpPr>
          <p:grpSpPr>
            <a:xfrm>
              <a:off x="298112" y="4342643"/>
              <a:ext cx="110182" cy="126862"/>
              <a:chOff x="281100" y="2027800"/>
              <a:chExt cx="140700" cy="162000"/>
            </a:xfrm>
          </p:grpSpPr>
          <p:sp>
            <p:nvSpPr>
              <p:cNvPr id="1258" name="Google Shape;1258;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1"/>
              <p:cNvGrpSpPr/>
              <p:nvPr/>
            </p:nvGrpSpPr>
            <p:grpSpPr>
              <a:xfrm>
                <a:off x="308875" y="2088450"/>
                <a:ext cx="85200" cy="40700"/>
                <a:chOff x="308875" y="2087000"/>
                <a:chExt cx="85200" cy="40700"/>
              </a:xfrm>
            </p:grpSpPr>
            <p:cxnSp>
              <p:nvCxnSpPr>
                <p:cNvPr id="1260" name="Google Shape;1260;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2" name="Google Shape;1262;p61"/>
            <p:cNvGrpSpPr/>
            <p:nvPr/>
          </p:nvGrpSpPr>
          <p:grpSpPr>
            <a:xfrm>
              <a:off x="286625" y="3923799"/>
              <a:ext cx="133200" cy="133200"/>
              <a:chOff x="286625" y="3648899"/>
              <a:chExt cx="133200" cy="133200"/>
            </a:xfrm>
          </p:grpSpPr>
          <p:sp>
            <p:nvSpPr>
              <p:cNvPr id="1263" name="Google Shape;1263;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5" name="Google Shape;1265;p6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1"/>
          <p:cNvGrpSpPr/>
          <p:nvPr/>
        </p:nvGrpSpPr>
        <p:grpSpPr>
          <a:xfrm>
            <a:off x="7819199" y="752550"/>
            <a:ext cx="604800" cy="147600"/>
            <a:chOff x="7688649" y="828750"/>
            <a:chExt cx="604800" cy="147600"/>
          </a:xfrm>
        </p:grpSpPr>
        <p:sp>
          <p:nvSpPr>
            <p:cNvPr id="1270" name="Google Shape;1270;p6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61"/>
          <p:cNvSpPr txBox="1"/>
          <p:nvPr/>
        </p:nvSpPr>
        <p:spPr>
          <a:xfrm>
            <a:off x="1449625" y="4045675"/>
            <a:ext cx="6297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 = df_colleges.merge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df_testing</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on = </a:t>
            </a:r>
            <a:r>
              <a:rPr lang="en" sz="1050">
                <a:solidFill>
                  <a:srgbClr val="CE9178"/>
                </a:solidFill>
                <a:latin typeface="Fira Code"/>
                <a:ea typeface="Fira Code"/>
                <a:cs typeface="Fira Code"/>
                <a:sym typeface="Fira Code"/>
              </a:rPr>
              <a:t>"Name"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how = </a:t>
            </a:r>
            <a:r>
              <a:rPr lang="en" sz="1050">
                <a:solidFill>
                  <a:srgbClr val="CE9178"/>
                </a:solidFill>
                <a:latin typeface="Fira Code"/>
                <a:ea typeface="Fira Code"/>
                <a:cs typeface="Fira Code"/>
                <a:sym typeface="Fira Code"/>
              </a:rPr>
              <a:t>"left"</a:t>
            </a:r>
            <a:r>
              <a:rPr lang="en" sz="1050">
                <a:solidFill>
                  <a:srgbClr val="DCDCDC"/>
                </a:solidFill>
                <a:latin typeface="Fira Code"/>
                <a:ea typeface="Fira Code"/>
                <a:cs typeface="Fira Code"/>
                <a:sym typeface="Fira Code"/>
              </a:rPr>
              <a:t>)</a:t>
            </a:r>
            <a:endParaRPr sz="1050">
              <a:solidFill>
                <a:srgbClr val="DCDCDC"/>
              </a:solidFill>
              <a:latin typeface="Fira Code"/>
              <a:ea typeface="Fira Code"/>
              <a:cs typeface="Fira Code"/>
              <a:sym typeface="Fira Code"/>
            </a:endParaRPr>
          </a:p>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a:t>
            </a:r>
            <a:endParaRPr sz="1050">
              <a:solidFill>
                <a:srgbClr val="D4D4D4"/>
              </a:solidFill>
              <a:latin typeface="Fira Code"/>
              <a:ea typeface="Fira Code"/>
              <a:cs typeface="Fira Code"/>
              <a:sym typeface="Fira Code"/>
            </a:endParaRPr>
          </a:p>
        </p:txBody>
      </p:sp>
      <p:pic>
        <p:nvPicPr>
          <p:cNvPr id="1274" name="Google Shape;1274;p61"/>
          <p:cNvPicPr preferRelativeResize="0"/>
          <p:nvPr/>
        </p:nvPicPr>
        <p:blipFill>
          <a:blip r:embed="rId5">
            <a:alphaModFix/>
          </a:blip>
          <a:stretch>
            <a:fillRect/>
          </a:stretch>
        </p:blipFill>
        <p:spPr>
          <a:xfrm>
            <a:off x="2494300" y="1350725"/>
            <a:ext cx="4165809" cy="2641949"/>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62"/>
          <p:cNvGrpSpPr/>
          <p:nvPr/>
        </p:nvGrpSpPr>
        <p:grpSpPr>
          <a:xfrm>
            <a:off x="1214396" y="1734800"/>
            <a:ext cx="737100" cy="737100"/>
            <a:chOff x="991075" y="1881675"/>
            <a:chExt cx="737100" cy="737100"/>
          </a:xfrm>
        </p:grpSpPr>
        <p:sp>
          <p:nvSpPr>
            <p:cNvPr id="1280" name="Google Shape;1280;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2"/>
          <p:cNvGrpSpPr/>
          <p:nvPr/>
        </p:nvGrpSpPr>
        <p:grpSpPr>
          <a:xfrm>
            <a:off x="1214396" y="3317413"/>
            <a:ext cx="737100" cy="737100"/>
            <a:chOff x="991075" y="1881675"/>
            <a:chExt cx="737100" cy="737100"/>
          </a:xfrm>
        </p:grpSpPr>
        <p:sp>
          <p:nvSpPr>
            <p:cNvPr id="1283" name="Google Shape;1283;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2"/>
          <p:cNvGrpSpPr/>
          <p:nvPr/>
        </p:nvGrpSpPr>
        <p:grpSpPr>
          <a:xfrm>
            <a:off x="4732996" y="1734800"/>
            <a:ext cx="737100" cy="737100"/>
            <a:chOff x="991075" y="1881675"/>
            <a:chExt cx="737100" cy="737100"/>
          </a:xfrm>
        </p:grpSpPr>
        <p:sp>
          <p:nvSpPr>
            <p:cNvPr id="1286" name="Google Shape;1286;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2"/>
          <p:cNvGrpSpPr/>
          <p:nvPr/>
        </p:nvGrpSpPr>
        <p:grpSpPr>
          <a:xfrm>
            <a:off x="299286" y="189025"/>
            <a:ext cx="133205" cy="119344"/>
            <a:chOff x="222150" y="185025"/>
            <a:chExt cx="170100" cy="152400"/>
          </a:xfrm>
        </p:grpSpPr>
        <p:cxnSp>
          <p:nvCxnSpPr>
            <p:cNvPr id="1289" name="Google Shape;128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0" name="Google Shape;129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1" name="Google Shape;129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2" name="Google Shape;1292;p62"/>
          <p:cNvGrpSpPr/>
          <p:nvPr/>
        </p:nvGrpSpPr>
        <p:grpSpPr>
          <a:xfrm>
            <a:off x="286625" y="3999999"/>
            <a:ext cx="145867" cy="958251"/>
            <a:chOff x="286625" y="3923799"/>
            <a:chExt cx="145867" cy="958251"/>
          </a:xfrm>
        </p:grpSpPr>
        <p:sp>
          <p:nvSpPr>
            <p:cNvPr id="1293" name="Google Shape;1293;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62"/>
            <p:cNvGrpSpPr/>
            <p:nvPr/>
          </p:nvGrpSpPr>
          <p:grpSpPr>
            <a:xfrm>
              <a:off x="298112" y="4342643"/>
              <a:ext cx="110182" cy="126862"/>
              <a:chOff x="281100" y="2027800"/>
              <a:chExt cx="140700" cy="162000"/>
            </a:xfrm>
          </p:grpSpPr>
          <p:sp>
            <p:nvSpPr>
              <p:cNvPr id="1295" name="Google Shape;1295;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2"/>
              <p:cNvGrpSpPr/>
              <p:nvPr/>
            </p:nvGrpSpPr>
            <p:grpSpPr>
              <a:xfrm>
                <a:off x="308875" y="2088450"/>
                <a:ext cx="85200" cy="40700"/>
                <a:chOff x="308875" y="2087000"/>
                <a:chExt cx="85200" cy="40700"/>
              </a:xfrm>
            </p:grpSpPr>
            <p:cxnSp>
              <p:nvCxnSpPr>
                <p:cNvPr id="1297" name="Google Shape;1297;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99" name="Google Shape;1299;p62"/>
            <p:cNvGrpSpPr/>
            <p:nvPr/>
          </p:nvGrpSpPr>
          <p:grpSpPr>
            <a:xfrm>
              <a:off x="286625" y="3923799"/>
              <a:ext cx="133200" cy="133200"/>
              <a:chOff x="286625" y="3648899"/>
              <a:chExt cx="133200" cy="133200"/>
            </a:xfrm>
          </p:grpSpPr>
          <p:sp>
            <p:nvSpPr>
              <p:cNvPr id="1300" name="Google Shape;1300;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2" name="Google Shape;1302;p62"/>
          <p:cNvSpPr txBox="1"/>
          <p:nvPr>
            <p:ph idx="5" type="subTitle"/>
          </p:nvPr>
        </p:nvSpPr>
        <p:spPr>
          <a:xfrm>
            <a:off x="2027700" y="3483250"/>
            <a:ext cx="6019200" cy="7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Merged new Dataframe with College Demographics Dataframe. Left merge to only include flagship colleges</a:t>
            </a:r>
            <a:endParaRPr/>
          </a:p>
        </p:txBody>
      </p:sp>
      <p:sp>
        <p:nvSpPr>
          <p:cNvPr id="1303" name="Google Shape;1303;p62"/>
          <p:cNvSpPr txBox="1"/>
          <p:nvPr>
            <p:ph type="title"/>
          </p:nvPr>
        </p:nvSpPr>
        <p:spPr>
          <a:xfrm>
            <a:off x="2027700" y="1671300"/>
            <a:ext cx="27972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304" name="Google Shape;1304;p62"/>
          <p:cNvSpPr txBox="1"/>
          <p:nvPr>
            <p:ph idx="1" type="subTitle"/>
          </p:nvPr>
        </p:nvSpPr>
        <p:spPr>
          <a:xfrm>
            <a:off x="2027700" y="21203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Location, Population appended into lists</a:t>
            </a:r>
            <a:endParaRPr/>
          </a:p>
        </p:txBody>
      </p:sp>
      <p:sp>
        <p:nvSpPr>
          <p:cNvPr id="1305" name="Google Shape;1305;p62"/>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DATAFRAME</a:t>
            </a:r>
            <a:endParaRPr/>
          </a:p>
        </p:txBody>
      </p:sp>
      <p:sp>
        <p:nvSpPr>
          <p:cNvPr id="1306" name="Google Shape;1306;p62"/>
          <p:cNvSpPr txBox="1"/>
          <p:nvPr>
            <p:ph idx="3" type="subTitle"/>
          </p:nvPr>
        </p:nvSpPr>
        <p:spPr>
          <a:xfrm>
            <a:off x="5546300" y="2044175"/>
            <a:ext cx="25005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Created df_flagship DataFrame using 3 lists</a:t>
            </a:r>
            <a:endParaRPr/>
          </a:p>
        </p:txBody>
      </p:sp>
      <p:sp>
        <p:nvSpPr>
          <p:cNvPr id="1307" name="Google Shape;1307;p62"/>
          <p:cNvSpPr txBox="1"/>
          <p:nvPr>
            <p:ph idx="4" type="title"/>
          </p:nvPr>
        </p:nvSpPr>
        <p:spPr>
          <a:xfrm>
            <a:off x="2027700" y="3214325"/>
            <a:ext cx="40683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 TWO DATAFRAMES</a:t>
            </a:r>
            <a:endParaRPr/>
          </a:p>
        </p:txBody>
      </p:sp>
      <p:sp>
        <p:nvSpPr>
          <p:cNvPr id="1308" name="Google Shape;1308;p62"/>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 FLAGSHIP COLLEGES</a:t>
            </a:r>
            <a:endParaRPr/>
          </a:p>
        </p:txBody>
      </p:sp>
      <p:grpSp>
        <p:nvGrpSpPr>
          <p:cNvPr id="1309" name="Google Shape;1309;p62"/>
          <p:cNvGrpSpPr/>
          <p:nvPr/>
        </p:nvGrpSpPr>
        <p:grpSpPr>
          <a:xfrm>
            <a:off x="4898700" y="1928022"/>
            <a:ext cx="405691" cy="350656"/>
            <a:chOff x="3075107" y="1965828"/>
            <a:chExt cx="405691" cy="350656"/>
          </a:xfrm>
        </p:grpSpPr>
        <p:sp>
          <p:nvSpPr>
            <p:cNvPr id="1310" name="Google Shape;1310;p62"/>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62"/>
          <p:cNvGrpSpPr/>
          <p:nvPr/>
        </p:nvGrpSpPr>
        <p:grpSpPr>
          <a:xfrm>
            <a:off x="1378454" y="1900162"/>
            <a:ext cx="409006" cy="406377"/>
            <a:chOff x="2213404" y="1937970"/>
            <a:chExt cx="409006" cy="406377"/>
          </a:xfrm>
        </p:grpSpPr>
        <p:sp>
          <p:nvSpPr>
            <p:cNvPr id="1322" name="Google Shape;1322;p62"/>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2"/>
          <p:cNvGrpSpPr/>
          <p:nvPr/>
        </p:nvGrpSpPr>
        <p:grpSpPr>
          <a:xfrm>
            <a:off x="1378441" y="3483120"/>
            <a:ext cx="409009" cy="405686"/>
            <a:chOff x="1351729" y="3153624"/>
            <a:chExt cx="409009" cy="405686"/>
          </a:xfrm>
        </p:grpSpPr>
        <p:sp>
          <p:nvSpPr>
            <p:cNvPr id="1330" name="Google Shape;1330;p62"/>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62"/>
          <p:cNvGrpSpPr/>
          <p:nvPr/>
        </p:nvGrpSpPr>
        <p:grpSpPr>
          <a:xfrm>
            <a:off x="7819199" y="752550"/>
            <a:ext cx="604800" cy="147600"/>
            <a:chOff x="7688649" y="828750"/>
            <a:chExt cx="604800" cy="147600"/>
          </a:xfrm>
        </p:grpSpPr>
        <p:sp>
          <p:nvSpPr>
            <p:cNvPr id="1345" name="Google Shape;1345;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How to Code Workshop XL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